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75" r:id="rId2"/>
    <p:sldId id="258" r:id="rId3"/>
    <p:sldId id="286" r:id="rId4"/>
    <p:sldId id="305" r:id="rId5"/>
    <p:sldId id="306" r:id="rId6"/>
    <p:sldId id="336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33" r:id="rId34"/>
    <p:sldId id="334" r:id="rId35"/>
    <p:sldId id="335" r:id="rId36"/>
    <p:sldId id="337" r:id="rId37"/>
    <p:sldId id="339" r:id="rId38"/>
    <p:sldId id="340" r:id="rId39"/>
    <p:sldId id="343" r:id="rId40"/>
    <p:sldId id="341" r:id="rId41"/>
    <p:sldId id="345" r:id="rId42"/>
    <p:sldId id="346" r:id="rId43"/>
    <p:sldId id="342" r:id="rId44"/>
    <p:sldId id="344" r:id="rId45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AFC722D-CC33-40E8-A3A3-4D5E55D2A5DE}">
          <p14:sldIdLst>
            <p14:sldId id="275"/>
          </p14:sldIdLst>
        </p14:section>
        <p14:section name="Welcome" id="{FA18E03F-7CCF-4443-A159-A6DBC3A11051}">
          <p14:sldIdLst>
            <p14:sldId id="258"/>
            <p14:sldId id="286"/>
            <p14:sldId id="305"/>
            <p14:sldId id="306"/>
            <p14:sldId id="336"/>
          </p14:sldIdLst>
        </p14:section>
        <p14:section name="Introduction to Probability" id="{D443D480-4539-4917-B370-2798B68807B9}">
          <p14:sldIdLst>
            <p14:sldId id="307"/>
            <p14:sldId id="308"/>
            <p14:sldId id="309"/>
            <p14:sldId id="310"/>
            <p14:sldId id="311"/>
          </p14:sldIdLst>
        </p14:section>
        <p14:section name="Bayes' Rule" id="{3C704316-7249-465A-A4C7-C3F1169CE026}">
          <p14:sldIdLst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</p14:sldIdLst>
        </p14:section>
        <p14:section name="Bayesian Reasoning" id="{E138EBB9-79D4-4538-900D-0D5AAF1712E9}">
          <p14:sldIdLst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7"/>
            <p14:sldId id="339"/>
            <p14:sldId id="340"/>
            <p14:sldId id="343"/>
            <p14:sldId id="341"/>
            <p14:sldId id="345"/>
            <p14:sldId id="346"/>
            <p14:sldId id="342"/>
            <p14:sldId id="3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981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ndows User" initials="WU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3835"/>
    <a:srgbClr val="CDCDCD"/>
    <a:srgbClr val="A6152A"/>
    <a:srgbClr val="E6E4DC"/>
    <a:srgbClr val="D6D2C4"/>
    <a:srgbClr val="A619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07" autoAdjust="0"/>
    <p:restoredTop sz="91803" autoAdjust="0"/>
  </p:normalViewPr>
  <p:slideViewPr>
    <p:cSldViewPr snapToGrid="0">
      <p:cViewPr varScale="1">
        <p:scale>
          <a:sx n="63" d="100"/>
          <a:sy n="63" d="100"/>
        </p:scale>
        <p:origin x="822" y="72"/>
      </p:cViewPr>
      <p:guideLst>
        <p:guide orient="horz" pos="98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C6AA85-543A-49BD-AAEA-D8BCB9E3072D}" type="datetimeFigureOut">
              <a:rPr lang="en-AU" smtClean="0"/>
              <a:t>18/09/2018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0358E6-743C-4555-8C1C-3E338A27C5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3784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AC062A73-2E64-49D6-ABD8-1FCFA8272204}" type="datetimeFigureOut">
              <a:rPr lang="en-AU" smtClean="0"/>
              <a:t>18/09/2018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5780AC98-8E30-490D-A639-38DF0F70C27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4587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1904" y="181429"/>
            <a:ext cx="11710747" cy="6504214"/>
          </a:xfrm>
          <a:prstGeom prst="rect">
            <a:avLst/>
          </a:prstGeom>
          <a:solidFill>
            <a:srgbClr val="E6E4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20000" y="2754276"/>
            <a:ext cx="6175828" cy="275580"/>
          </a:xfrm>
          <a:prstGeom prst="rect">
            <a:avLst/>
          </a:prstGeom>
          <a:ln>
            <a:noFill/>
          </a:ln>
        </p:spPr>
        <p:txBody>
          <a:bodyPr anchor="t" anchorCtr="0"/>
          <a:lstStyle>
            <a:lvl1pPr marL="0" indent="0" algn="l">
              <a:buNone/>
              <a:defRPr sz="11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noProof="0" dirty="0"/>
              <a:t>DATE: 3 October 2014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720000" y="1484784"/>
            <a:ext cx="85440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133600"/>
            <a:ext cx="8542867" cy="503238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117" y="181429"/>
            <a:ext cx="2037600" cy="7627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63"/>
          <a:stretch/>
        </p:blipFill>
        <p:spPr>
          <a:xfrm>
            <a:off x="241904" y="3067670"/>
            <a:ext cx="11710747" cy="361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26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74638"/>
            <a:ext cx="8458276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0000" y="6381329"/>
            <a:ext cx="5376597" cy="365125"/>
          </a:xfrm>
        </p:spPr>
        <p:txBody>
          <a:bodyPr/>
          <a:lstStyle>
            <a:lvl1pPr algn="l">
              <a:defRPr sz="1050"/>
            </a:lvl1pPr>
          </a:lstStyle>
          <a:p>
            <a:r>
              <a:rPr lang="en-AU" dirty="0" smtClean="0"/>
              <a:t>FACULTY RESEARCH OFFICE | HUMAN SCIENCES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81329"/>
            <a:ext cx="2844800" cy="365125"/>
          </a:xfrm>
        </p:spPr>
        <p:txBody>
          <a:bodyPr/>
          <a:lstStyle/>
          <a:p>
            <a:fld id="{D9C42BCC-44E8-4F98-A8FE-EAF16D8C1E6E}" type="slidenum">
              <a:rPr lang="en-AU" smtClean="0"/>
              <a:t>‹#›</a:t>
            </a:fld>
            <a:endParaRPr lang="en-AU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908720"/>
            <a:ext cx="8542867" cy="475151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720000" y="1620000"/>
            <a:ext cx="10752000" cy="4525200"/>
          </a:xfr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251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23392" y="6309321"/>
            <a:ext cx="5472608" cy="365125"/>
          </a:xfrm>
        </p:spPr>
        <p:txBody>
          <a:bodyPr/>
          <a:lstStyle/>
          <a:p>
            <a:r>
              <a:rPr lang="en-AU" dirty="0" smtClean="0"/>
              <a:t>FACULTY RESEARCH OFFICE | HUMAN SCIENCES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09321"/>
            <a:ext cx="2844800" cy="365125"/>
          </a:xfrm>
        </p:spPr>
        <p:txBody>
          <a:bodyPr/>
          <a:lstStyle/>
          <a:p>
            <a:fld id="{D9C42BCC-44E8-4F98-A8FE-EAF16D8C1E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3296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0001277" y="5715016"/>
            <a:ext cx="57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8594844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274638"/>
            <a:ext cx="8458276" cy="648000"/>
          </a:xfrm>
        </p:spPr>
        <p:txBody>
          <a:bodyPr/>
          <a:lstStyle/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3D112-7C89-384D-B4FC-664FC949D6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 hasCustomPrompt="1"/>
          </p:nvPr>
        </p:nvSpPr>
        <p:spPr>
          <a:xfrm>
            <a:off x="720000" y="1620000"/>
            <a:ext cx="8507963" cy="4490720"/>
          </a:xfrm>
        </p:spPr>
        <p:txBody>
          <a:bodyPr>
            <a:noAutofit/>
          </a:bodyPr>
          <a:lstStyle>
            <a:lvl7pPr>
              <a:buNone/>
              <a:defRPr/>
            </a:lvl7pPr>
            <a:lvl8pPr>
              <a:buNone/>
              <a:defRPr/>
            </a:lvl8pPr>
          </a:lstStyle>
          <a:p>
            <a:r>
              <a:rPr lang="en-US" b="1" dirty="0">
                <a:solidFill>
                  <a:srgbClr val="6D0020"/>
                </a:solidFill>
              </a:rPr>
              <a:t>HEADER INFO</a:t>
            </a:r>
          </a:p>
          <a:p>
            <a:r>
              <a:rPr lang="en-US" dirty="0" err="1">
                <a:latin typeface="Georgia"/>
                <a:cs typeface="Georgia"/>
              </a:rPr>
              <a:t>Consectetur</a:t>
            </a:r>
            <a:r>
              <a:rPr lang="en-US" dirty="0">
                <a:latin typeface="Georgia"/>
                <a:cs typeface="Georgia"/>
              </a:rPr>
              <a:t>  met </a:t>
            </a:r>
            <a:r>
              <a:rPr lang="en-US" dirty="0" err="1">
                <a:latin typeface="Georgia"/>
                <a:cs typeface="Georgia"/>
              </a:rPr>
              <a:t>adipiscing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elit</a:t>
            </a:r>
            <a:r>
              <a:rPr lang="en-US" dirty="0">
                <a:latin typeface="Georgia"/>
                <a:cs typeface="Georgia"/>
              </a:rPr>
              <a:t>. </a:t>
            </a:r>
            <a:r>
              <a:rPr lang="en-US" dirty="0" err="1">
                <a:latin typeface="Georgia"/>
                <a:cs typeface="Georgia"/>
              </a:rPr>
              <a:t>Aenean</a:t>
            </a:r>
            <a:r>
              <a:rPr lang="en-US" dirty="0">
                <a:latin typeface="Georgia"/>
                <a:cs typeface="Georgia"/>
              </a:rPr>
              <a:t> ac </a:t>
            </a:r>
            <a:r>
              <a:rPr lang="en-US" dirty="0" err="1">
                <a:latin typeface="Georgia"/>
                <a:cs typeface="Georgia"/>
              </a:rPr>
              <a:t>elit</a:t>
            </a:r>
            <a:r>
              <a:rPr lang="en-US" dirty="0">
                <a:latin typeface="Georgia"/>
                <a:cs typeface="Georgia"/>
              </a:rPr>
              <a:t> a </a:t>
            </a:r>
            <a:r>
              <a:rPr lang="en-US" dirty="0" err="1">
                <a:latin typeface="Georgia"/>
                <a:cs typeface="Georgia"/>
              </a:rPr>
              <a:t>felis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pharetra</a:t>
            </a:r>
            <a:r>
              <a:rPr lang="en-US" dirty="0">
                <a:latin typeface="Georgia"/>
                <a:cs typeface="Georgia"/>
              </a:rPr>
              <a:t> </a:t>
            </a:r>
            <a:br>
              <a:rPr lang="en-US" dirty="0">
                <a:latin typeface="Georgia"/>
                <a:cs typeface="Georgia"/>
              </a:rPr>
            </a:br>
            <a:r>
              <a:rPr lang="en-US" dirty="0" err="1">
                <a:latin typeface="Georgia"/>
                <a:cs typeface="Georgia"/>
              </a:rPr>
              <a:t>vel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Fringilla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elit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Duis</a:t>
            </a:r>
            <a:r>
              <a:rPr lang="en-US" dirty="0">
                <a:latin typeface="Georgia"/>
                <a:cs typeface="Georgia"/>
              </a:rPr>
              <a:t> dui </a:t>
            </a:r>
            <a:r>
              <a:rPr lang="en-US" dirty="0" err="1">
                <a:latin typeface="Georgia"/>
                <a:cs typeface="Georgia"/>
              </a:rPr>
              <a:t>arcu</a:t>
            </a:r>
            <a:r>
              <a:rPr lang="en-US" dirty="0">
                <a:latin typeface="Georgia"/>
                <a:cs typeface="Georgia"/>
              </a:rPr>
              <a:t>, </a:t>
            </a:r>
            <a:r>
              <a:rPr lang="en-US" dirty="0" err="1">
                <a:latin typeface="Georgia"/>
                <a:cs typeface="Georgia"/>
              </a:rPr>
              <a:t>amet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scelerisque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nec</a:t>
            </a:r>
            <a:r>
              <a:rPr lang="en-US" dirty="0">
                <a:latin typeface="Georgia"/>
                <a:cs typeface="Georgia"/>
              </a:rPr>
              <a:t> dictum </a:t>
            </a:r>
            <a:br>
              <a:rPr lang="en-US" dirty="0">
                <a:latin typeface="Georgia"/>
                <a:cs typeface="Georgia"/>
              </a:rPr>
            </a:br>
            <a:r>
              <a:rPr lang="en-US" dirty="0">
                <a:latin typeface="Georgia"/>
                <a:cs typeface="Georgia"/>
              </a:rPr>
              <a:t>ac </a:t>
            </a:r>
            <a:r>
              <a:rPr lang="en-US" dirty="0" err="1">
                <a:latin typeface="Georgia"/>
                <a:cs typeface="Georgia"/>
              </a:rPr>
              <a:t>conse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eu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elit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Donec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tincid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unt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enim</a:t>
            </a:r>
            <a:r>
              <a:rPr lang="en-US" dirty="0">
                <a:latin typeface="Georgia"/>
                <a:cs typeface="Georgia"/>
              </a:rPr>
              <a:t> sit </a:t>
            </a:r>
            <a:r>
              <a:rPr lang="en-US" dirty="0" err="1">
                <a:latin typeface="Georgia"/>
                <a:cs typeface="Georgia"/>
              </a:rPr>
              <a:t>amet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consequat</a:t>
            </a:r>
            <a:r>
              <a:rPr lang="en-US" dirty="0">
                <a:latin typeface="Georgia"/>
                <a:cs typeface="Georgia"/>
              </a:rPr>
              <a:t>.</a:t>
            </a:r>
          </a:p>
          <a:p>
            <a:pPr>
              <a:buFont typeface="Arial"/>
              <a:buChar char="•"/>
            </a:pPr>
            <a:endParaRPr lang="en-US" dirty="0">
              <a:latin typeface="Georgia"/>
              <a:cs typeface="Georgia"/>
            </a:endParaRPr>
          </a:p>
          <a:p>
            <a:pPr>
              <a:buFont typeface="Arial"/>
              <a:buChar char="•"/>
            </a:pPr>
            <a:r>
              <a:rPr lang="en-US" dirty="0" err="1">
                <a:latin typeface="Georgia"/>
                <a:cs typeface="Georgia"/>
              </a:rPr>
              <a:t>Lorum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ipsum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dolore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melior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nonne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tutte</a:t>
            </a:r>
            <a:r>
              <a:rPr lang="en-US" dirty="0">
                <a:latin typeface="Georgia"/>
                <a:cs typeface="Georgia"/>
              </a:rPr>
              <a:t> san </a:t>
            </a:r>
            <a:r>
              <a:rPr lang="en-US" dirty="0" err="1">
                <a:latin typeface="Georgia"/>
                <a:cs typeface="Georgia"/>
              </a:rPr>
              <a:t>toro</a:t>
            </a:r>
            <a:r>
              <a:rPr lang="en-US" dirty="0">
                <a:latin typeface="Georgia"/>
                <a:cs typeface="Georgia"/>
              </a:rPr>
              <a:t> velum</a:t>
            </a:r>
          </a:p>
          <a:p>
            <a:pPr marL="342900" lvl="7" indent="0"/>
            <a:r>
              <a:rPr lang="en-US" dirty="0" err="1">
                <a:latin typeface="Georgia"/>
                <a:cs typeface="Georgia"/>
              </a:rPr>
              <a:t>Lorum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ipsum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dolore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melior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nonne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tutte</a:t>
            </a:r>
            <a:r>
              <a:rPr lang="en-US" dirty="0">
                <a:latin typeface="Georgia"/>
                <a:cs typeface="Georgia"/>
              </a:rPr>
              <a:t> san </a:t>
            </a:r>
            <a:r>
              <a:rPr lang="en-US" dirty="0" err="1">
                <a:latin typeface="Georgia"/>
                <a:cs typeface="Georgia"/>
              </a:rPr>
              <a:t>toro</a:t>
            </a:r>
            <a:endParaRPr lang="en-US" dirty="0">
              <a:latin typeface="Georgia"/>
              <a:cs typeface="Georgia"/>
            </a:endParaRPr>
          </a:p>
          <a:p>
            <a:pPr marL="342900" lvl="7" indent="0"/>
            <a:endParaRPr lang="en-US" dirty="0">
              <a:latin typeface="Georgia"/>
              <a:cs typeface="Georgia"/>
            </a:endParaRPr>
          </a:p>
          <a:p>
            <a:pPr>
              <a:buFont typeface="Arial"/>
              <a:buChar char="•"/>
            </a:pPr>
            <a:r>
              <a:rPr lang="en-US" dirty="0" err="1">
                <a:latin typeface="Georgia"/>
                <a:cs typeface="Georgia"/>
              </a:rPr>
              <a:t>Lorum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ipsum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dolore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melior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nonne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tutte</a:t>
            </a:r>
            <a:r>
              <a:rPr lang="en-US" dirty="0">
                <a:latin typeface="Georgia"/>
                <a:cs typeface="Georgia"/>
              </a:rPr>
              <a:t> san </a:t>
            </a:r>
            <a:r>
              <a:rPr lang="en-US" dirty="0" err="1">
                <a:latin typeface="Georgia"/>
                <a:cs typeface="Georgia"/>
              </a:rPr>
              <a:t>toro</a:t>
            </a:r>
            <a:r>
              <a:rPr lang="en-US" dirty="0">
                <a:latin typeface="Georgia"/>
                <a:cs typeface="Georgia"/>
              </a:rPr>
              <a:t> velum</a:t>
            </a:r>
          </a:p>
          <a:p>
            <a:pPr marL="342900" lvl="6" indent="0"/>
            <a:r>
              <a:rPr lang="en-US" dirty="0" err="1">
                <a:latin typeface="Georgia"/>
                <a:cs typeface="Georgia"/>
              </a:rPr>
              <a:t>Lorum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ipsum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dolore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melior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nonne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tutte</a:t>
            </a:r>
            <a:r>
              <a:rPr lang="en-US" dirty="0">
                <a:latin typeface="Georgia"/>
                <a:cs typeface="Georgia"/>
              </a:rPr>
              <a:t> san </a:t>
            </a:r>
            <a:r>
              <a:rPr lang="en-US" dirty="0" err="1">
                <a:latin typeface="Georgia"/>
                <a:cs typeface="Georgia"/>
              </a:rPr>
              <a:t>toro</a:t>
            </a:r>
            <a:endParaRPr lang="en-US" dirty="0">
              <a:latin typeface="Georgia"/>
              <a:cs typeface="Georgia"/>
            </a:endParaRPr>
          </a:p>
          <a:p>
            <a:endParaRPr lang="en-US" dirty="0">
              <a:latin typeface="Georgia"/>
              <a:cs typeface="Georgia"/>
            </a:endParaRPr>
          </a:p>
          <a:p>
            <a:endParaRPr lang="en-US" dirty="0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908720"/>
            <a:ext cx="8458276" cy="434305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870846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1904" y="181429"/>
            <a:ext cx="11710747" cy="6504214"/>
          </a:xfrm>
          <a:prstGeom prst="rect">
            <a:avLst/>
          </a:prstGeom>
          <a:solidFill>
            <a:srgbClr val="E6E4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20000" y="2754276"/>
            <a:ext cx="6175828" cy="275580"/>
          </a:xfrm>
          <a:prstGeom prst="rect">
            <a:avLst/>
          </a:prstGeom>
          <a:ln>
            <a:noFill/>
          </a:ln>
        </p:spPr>
        <p:txBody>
          <a:bodyPr anchor="t" anchorCtr="0"/>
          <a:lstStyle>
            <a:lvl1pPr marL="0" indent="0" algn="l">
              <a:buNone/>
              <a:defRPr sz="11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noProof="0" dirty="0"/>
              <a:t>DATE: 3 October 2014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720000" y="1484784"/>
            <a:ext cx="85440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133600"/>
            <a:ext cx="8542867" cy="503238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117" y="181429"/>
            <a:ext cx="2037600" cy="76273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241904" y="3062172"/>
            <a:ext cx="4722971" cy="36330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Placeholder 9" descr="Section_Image.jpg"/>
          <p:cNvPicPr>
            <a:picLocks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3" t="15468" r="100" b="1049"/>
          <a:stretch/>
        </p:blipFill>
        <p:spPr>
          <a:xfrm>
            <a:off x="4964875" y="3062172"/>
            <a:ext cx="6987287" cy="3632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959" y="3448840"/>
            <a:ext cx="1943987" cy="3239978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8046796" y="5910035"/>
            <a:ext cx="3591442" cy="655675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 anchorCtr="0">
            <a:normAutofit fontScale="77500" lnSpcReduction="20000"/>
          </a:bodyPr>
          <a:lstStyle/>
          <a:p>
            <a:r>
              <a:rPr lang="en-AU" sz="1200" dirty="0">
                <a:solidFill>
                  <a:schemeClr val="bg1"/>
                </a:solidFill>
                <a:latin typeface="Arial"/>
                <a:cs typeface="Arial"/>
              </a:rPr>
              <a:t>Note to user: Replace this image with your own.</a:t>
            </a:r>
          </a:p>
          <a:p>
            <a:pPr marL="266700" indent="-266700">
              <a:buFont typeface="Wingdings" panose="05000000000000000000" pitchFamily="2" charset="2"/>
              <a:buChar char="§"/>
            </a:pPr>
            <a:r>
              <a:rPr lang="en-AU" sz="1200" dirty="0">
                <a:solidFill>
                  <a:schemeClr val="bg1"/>
                </a:solidFill>
                <a:latin typeface="Arial"/>
                <a:cs typeface="Arial"/>
              </a:rPr>
              <a:t>Right click on this Placeholder box</a:t>
            </a:r>
          </a:p>
          <a:p>
            <a:pPr marL="266700" lvl="2" indent="-266700">
              <a:buFont typeface="Wingdings" panose="05000000000000000000" pitchFamily="2" charset="2"/>
              <a:buChar char="§"/>
            </a:pPr>
            <a:r>
              <a:rPr lang="en-AU" sz="1200" dirty="0">
                <a:solidFill>
                  <a:schemeClr val="bg1"/>
                </a:solidFill>
                <a:latin typeface="Arial"/>
                <a:cs typeface="Arial"/>
              </a:rPr>
              <a:t>Replace image</a:t>
            </a:r>
          </a:p>
          <a:p>
            <a:pPr marL="266700" lvl="2" indent="-266700">
              <a:buFont typeface="Wingdings" panose="05000000000000000000" pitchFamily="2" charset="2"/>
              <a:buChar char="§"/>
            </a:pPr>
            <a:r>
              <a:rPr lang="en-AU" sz="1200" dirty="0">
                <a:solidFill>
                  <a:schemeClr val="bg1"/>
                </a:solidFill>
                <a:latin typeface="Arial"/>
                <a:cs typeface="Arial"/>
              </a:rPr>
              <a:t>Select image and click ‘Resize image to fit in placeholder’)</a:t>
            </a:r>
          </a:p>
        </p:txBody>
      </p:sp>
    </p:spTree>
    <p:extLst>
      <p:ext uri="{BB962C8B-B14F-4D97-AF65-F5344CB8AC3E}">
        <p14:creationId xmlns:p14="http://schemas.microsoft.com/office/powerpoint/2010/main" val="119201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1428" y="181429"/>
            <a:ext cx="11703337" cy="6504214"/>
          </a:xfrm>
          <a:prstGeom prst="rect">
            <a:avLst/>
          </a:prstGeom>
          <a:solidFill>
            <a:srgbClr val="E6E4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117" y="181429"/>
            <a:ext cx="2037600" cy="762730"/>
          </a:xfrm>
          <a:prstGeom prst="rect">
            <a:avLst/>
          </a:prstGeom>
        </p:spPr>
      </p:pic>
      <p:pic>
        <p:nvPicPr>
          <p:cNvPr id="9" name="Picture Placeholder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700" y="944159"/>
            <a:ext cx="11696065" cy="5732866"/>
          </a:xfrm>
          <a:prstGeom prst="rect">
            <a:avLst/>
          </a:prstGeom>
          <a:ln>
            <a:noFill/>
          </a:ln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720000" y="2863019"/>
            <a:ext cx="8045752" cy="60831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485114"/>
            <a:ext cx="6407150" cy="503238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457" y="3502203"/>
            <a:ext cx="3174822" cy="317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95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241904" y="181429"/>
            <a:ext cx="11710800" cy="6504214"/>
          </a:xfrm>
          <a:prstGeom prst="rect">
            <a:avLst/>
          </a:prstGeom>
          <a:solidFill>
            <a:srgbClr val="E6E4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608410" y="6183276"/>
            <a:ext cx="5772668" cy="275580"/>
          </a:xfrm>
          <a:prstGeom prst="rect">
            <a:avLst/>
          </a:prstGeom>
          <a:ln>
            <a:noFill/>
          </a:ln>
        </p:spPr>
        <p:txBody>
          <a:bodyPr anchor="t" anchorCtr="0"/>
          <a:lstStyle>
            <a:lvl1pPr marL="0" indent="0" algn="l">
              <a:buNone/>
              <a:defRPr sz="11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noProof="0" dirty="0" smtClean="0"/>
              <a:t>21 September 2018</a:t>
            </a:r>
            <a:endParaRPr lang="en-AU" noProof="0" dirty="0"/>
          </a:p>
        </p:txBody>
      </p:sp>
      <p:sp>
        <p:nvSpPr>
          <p:cNvPr id="21" name="Title 20"/>
          <p:cNvSpPr>
            <a:spLocks noGrp="1"/>
          </p:cNvSpPr>
          <p:nvPr>
            <p:ph type="title" hasCustomPrompt="1"/>
          </p:nvPr>
        </p:nvSpPr>
        <p:spPr>
          <a:xfrm>
            <a:off x="5639120" y="2708920"/>
            <a:ext cx="5665556" cy="64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Section Title</a:t>
            </a:r>
            <a:endParaRPr lang="en-AU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5638360" y="3357564"/>
            <a:ext cx="5666316" cy="503237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369" y="181429"/>
            <a:ext cx="2037600" cy="762730"/>
          </a:xfrm>
          <a:prstGeom prst="rect">
            <a:avLst/>
          </a:prstGeom>
        </p:spPr>
      </p:pic>
      <p:pic>
        <p:nvPicPr>
          <p:cNvPr id="9" name="Picture 8" descr="MAC21_190.5x254_PowerPoint_Images_Cov v3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5" y="0"/>
            <a:ext cx="4383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82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74638"/>
            <a:ext cx="8458276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20000" y="1620000"/>
            <a:ext cx="10800001" cy="4525963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AU" dirty="0"/>
              <a:t>Content no bullets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0000" y="6381329"/>
            <a:ext cx="5304664" cy="365125"/>
          </a:xfrm>
        </p:spPr>
        <p:txBody>
          <a:bodyPr/>
          <a:lstStyle>
            <a:lvl1pPr algn="l">
              <a:defRPr sz="1050"/>
            </a:lvl1pPr>
          </a:lstStyle>
          <a:p>
            <a:r>
              <a:rPr lang="en-AU" dirty="0" smtClean="0"/>
              <a:t>FACULTY RESEARCH OFFICE | HUMAN SCIENCES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81329"/>
            <a:ext cx="2844800" cy="365125"/>
          </a:xfrm>
        </p:spPr>
        <p:txBody>
          <a:bodyPr/>
          <a:lstStyle>
            <a:lvl1pPr>
              <a:defRPr sz="1050"/>
            </a:lvl1pPr>
          </a:lstStyle>
          <a:p>
            <a:fld id="{D9C42BCC-44E8-4F98-A8FE-EAF16D8C1E6E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908720"/>
            <a:ext cx="8542867" cy="475914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017448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720000" y="1620000"/>
            <a:ext cx="10776675" cy="452437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74638"/>
            <a:ext cx="8458276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3392" y="6381329"/>
            <a:ext cx="5376597" cy="365125"/>
          </a:xfrm>
        </p:spPr>
        <p:txBody>
          <a:bodyPr/>
          <a:lstStyle>
            <a:lvl1pPr algn="l">
              <a:defRPr sz="1050"/>
            </a:lvl1pPr>
          </a:lstStyle>
          <a:p>
            <a:r>
              <a:rPr lang="en-AU" dirty="0" smtClean="0"/>
              <a:t>FACULTY RESEARCH OFFICE | HUMAN SCIENCES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81329"/>
            <a:ext cx="2759075" cy="365125"/>
          </a:xfrm>
        </p:spPr>
        <p:txBody>
          <a:bodyPr/>
          <a:lstStyle/>
          <a:p>
            <a:fld id="{D9C42BCC-44E8-4F98-A8FE-EAF16D8C1E6E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908720"/>
            <a:ext cx="8542867" cy="386680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98723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74638"/>
            <a:ext cx="8458276" cy="648000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20000" y="1620000"/>
            <a:ext cx="5220000" cy="4525963"/>
          </a:xfrm>
        </p:spPr>
        <p:txBody>
          <a:bodyPr lIns="0" tIns="0" rIns="0" bIns="0" numCol="1" spcCol="144000"/>
          <a:lstStyle>
            <a:lvl1pPr marL="0" indent="0">
              <a:buNone/>
              <a:defRPr baseline="0"/>
            </a:lvl1pPr>
          </a:lstStyle>
          <a:p>
            <a:pPr lvl="0"/>
            <a:r>
              <a:rPr lang="en-AU" dirty="0"/>
              <a:t>Two Column content no bullets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0000" y="6381329"/>
            <a:ext cx="5376597" cy="365125"/>
          </a:xfrm>
        </p:spPr>
        <p:txBody>
          <a:bodyPr/>
          <a:lstStyle>
            <a:lvl1pPr algn="l">
              <a:defRPr sz="1050"/>
            </a:lvl1pPr>
          </a:lstStyle>
          <a:p>
            <a:r>
              <a:rPr lang="en-AU" dirty="0" smtClean="0"/>
              <a:t>FACULTY RESEARCH OFFICE | HUMAN SCIENCES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81329"/>
            <a:ext cx="2844800" cy="365125"/>
          </a:xfrm>
        </p:spPr>
        <p:txBody>
          <a:bodyPr/>
          <a:lstStyle/>
          <a:p>
            <a:fld id="{D9C42BCC-44E8-4F98-A8FE-EAF16D8C1E6E}" type="slidenum">
              <a:rPr lang="en-AU" smtClean="0"/>
              <a:t>‹#›</a:t>
            </a:fld>
            <a:endParaRPr lang="en-AU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908720"/>
            <a:ext cx="8542867" cy="425430"/>
          </a:xfrm>
        </p:spPr>
        <p:txBody>
          <a:bodyPr lIns="0" tIns="0" rIns="0" bIns="0"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6" hasCustomPrompt="1"/>
          </p:nvPr>
        </p:nvSpPr>
        <p:spPr>
          <a:xfrm>
            <a:off x="6248400" y="1620000"/>
            <a:ext cx="5220000" cy="4525963"/>
          </a:xfrm>
        </p:spPr>
        <p:txBody>
          <a:bodyPr lIns="0" tIns="0" rIns="0" bIns="0" numCol="1" spcCol="144000"/>
          <a:lstStyle>
            <a:lvl1pPr marL="0" indent="0">
              <a:buNone/>
              <a:defRPr baseline="0"/>
            </a:lvl1pPr>
          </a:lstStyle>
          <a:p>
            <a:pPr lvl="0"/>
            <a:r>
              <a:rPr lang="en-AU" dirty="0"/>
              <a:t>Two Column content no bullets</a:t>
            </a:r>
          </a:p>
        </p:txBody>
      </p:sp>
    </p:spTree>
    <p:extLst>
      <p:ext uri="{BB962C8B-B14F-4D97-AF65-F5344CB8AC3E}">
        <p14:creationId xmlns:p14="http://schemas.microsoft.com/office/powerpoint/2010/main" val="24045403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61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74638"/>
            <a:ext cx="8458276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0000" y="6381329"/>
            <a:ext cx="5376597" cy="365125"/>
          </a:xfrm>
        </p:spPr>
        <p:txBody>
          <a:bodyPr/>
          <a:lstStyle>
            <a:lvl1pPr algn="l">
              <a:defRPr sz="1050"/>
            </a:lvl1pPr>
          </a:lstStyle>
          <a:p>
            <a:r>
              <a:rPr lang="en-AU" dirty="0" smtClean="0"/>
              <a:t>FACULTY RESEARCH OFFICE | HUMAN SCIENCES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81329"/>
            <a:ext cx="2844800" cy="365125"/>
          </a:xfrm>
        </p:spPr>
        <p:txBody>
          <a:bodyPr/>
          <a:lstStyle>
            <a:lvl1pPr>
              <a:defRPr sz="1050"/>
            </a:lvl1pPr>
          </a:lstStyle>
          <a:p>
            <a:fld id="{D9C42BCC-44E8-4F98-A8FE-EAF16D8C1E6E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908720"/>
            <a:ext cx="8542867" cy="443830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</a:t>
            </a:r>
            <a:r>
              <a:rPr lang="en-AU" dirty="0" smtClean="0"/>
              <a:t>SUBTITLE </a:t>
            </a:r>
            <a:endParaRPr lang="en-AU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720000" y="1620000"/>
            <a:ext cx="5220000" cy="452913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362400" y="1620000"/>
            <a:ext cx="5220000" cy="452913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47268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74638"/>
            <a:ext cx="8458276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0000" y="6381329"/>
            <a:ext cx="5376597" cy="365125"/>
          </a:xfrm>
        </p:spPr>
        <p:txBody>
          <a:bodyPr/>
          <a:lstStyle>
            <a:lvl1pPr algn="l">
              <a:defRPr sz="1050"/>
            </a:lvl1pPr>
          </a:lstStyle>
          <a:p>
            <a:r>
              <a:rPr lang="en-AU" dirty="0" smtClean="0"/>
              <a:t>FACULTY RESEARCH OFFICE | HUMAN SCIENCES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81329"/>
            <a:ext cx="2844800" cy="365125"/>
          </a:xfrm>
        </p:spPr>
        <p:txBody>
          <a:bodyPr/>
          <a:lstStyle/>
          <a:p>
            <a:fld id="{D9C42BCC-44E8-4F98-A8FE-EAF16D8C1E6E}" type="slidenum">
              <a:rPr lang="en-AU" smtClean="0"/>
              <a:t>‹#›</a:t>
            </a:fld>
            <a:endParaRPr lang="en-AU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908720"/>
            <a:ext cx="8542867" cy="443830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808700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274638"/>
            <a:ext cx="8458276" cy="648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620000"/>
            <a:ext cx="10800001" cy="45259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0000" y="6309321"/>
            <a:ext cx="54006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 dirty="0" smtClean="0"/>
              <a:t>FACULTY RESEARCH OFFICE | HUMAN SCIENCES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51875" y="6309321"/>
            <a:ext cx="284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C42BCC-44E8-4F98-A8FE-EAF16D8C1E6E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174" y="217272"/>
            <a:ext cx="2037600" cy="762730"/>
          </a:xfrm>
          <a:prstGeom prst="rect">
            <a:avLst/>
          </a:prstGeom>
        </p:spPr>
      </p:pic>
      <p:pic>
        <p:nvPicPr>
          <p:cNvPr id="1026" name="Picture 2"/>
          <p:cNvPicPr preferRelativeResize="0"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1368000"/>
            <a:ext cx="10800000" cy="12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1762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67" r:id="rId3"/>
    <p:sldLayoutId id="2147483651" r:id="rId4"/>
    <p:sldLayoutId id="2147483650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55" r:id="rId11"/>
    <p:sldLayoutId id="2147483665" r:id="rId12"/>
    <p:sldLayoutId id="2147483669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spcBef>
          <a:spcPct val="20000"/>
        </a:spcBef>
        <a:buFont typeface="Georgia" panose="02040502050405020303" pitchFamily="18" charset="0"/>
        <a:buChar char="―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857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Georgia" panose="02040502050405020303" pitchFamily="18" charset="0"/>
        <a:buChar char="―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2" userDrawn="1">
          <p15:clr>
            <a:srgbClr val="F26B43"/>
          </p15:clr>
        </p15:guide>
        <p15:guide id="2" pos="4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3.emf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5.png"/><Relationship Id="rId4" Type="http://schemas.openxmlformats.org/officeDocument/2006/relationships/image" Target="../media/image2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humburg.shinyapps.io/likelihood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lexanderetz.com/2015/04/15/understanding-bayes-a-look-at-the-likelihood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humburg.shinyapps.io/updating_prior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lexanderetz.com/2015/04/15/understanding-bayes-a-look-at-the-likelihood/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lexanderetz.com/2015/08/09/understanding-bayes-visualization-of-bf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lexanderetz.com/2015/08/09/understanding-bayes-visualization-of-bf/" TargetMode="External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humburg.shinyapps.io/bayes_factor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y74hwe3u" TargetMode="External"/><Relationship Id="rId2" Type="http://schemas.openxmlformats.org/officeDocument/2006/relationships/hyperlink" Target="https://tinyurl.com/y8ro4ysf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tinyurl.com/ydfr8nlw" TargetMode="External"/><Relationship Id="rId4" Type="http://schemas.openxmlformats.org/officeDocument/2006/relationships/hyperlink" Target="https://tinyurl.com/y8zz27rr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solidFill>
                  <a:schemeClr val="bg1"/>
                </a:solidFill>
              </a:rPr>
              <a:t>Bayesian Hypothesis Testing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>
                <a:solidFill>
                  <a:schemeClr val="bg1"/>
                </a:solidFill>
              </a:rPr>
              <a:t>An Introduction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16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is Probability?</a:t>
            </a:r>
            <a:endParaRPr lang="en-AU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39" y="1713728"/>
            <a:ext cx="2026920" cy="234086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10</a:t>
            </a:fld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The Bayesian View</a:t>
            </a:r>
            <a:endParaRPr lang="en-AU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094" y="2335601"/>
            <a:ext cx="5219700" cy="3634216"/>
          </a:xfrm>
        </p:spPr>
      </p:pic>
      <p:sp>
        <p:nvSpPr>
          <p:cNvPr id="10" name="Content Placeholder 7"/>
          <p:cNvSpPr txBox="1">
            <a:spLocks/>
          </p:cNvSpPr>
          <p:nvPr/>
        </p:nvSpPr>
        <p:spPr>
          <a:xfrm>
            <a:off x="6973794" y="4201833"/>
            <a:ext cx="4494606" cy="1356282"/>
          </a:xfrm>
          <a:prstGeom prst="rect">
            <a:avLst/>
          </a:prstGeom>
        </p:spPr>
        <p:txBody>
          <a:bodyPr vert="horz" lIns="0" tIns="0" rIns="0" bIns="0" numCol="1" spcCol="14400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Probability is a subjective characteristic of rational agents.</a:t>
            </a:r>
          </a:p>
          <a:p>
            <a:r>
              <a:rPr lang="en-AU" dirty="0" smtClean="0"/>
              <a:t>It is defined by assessing the strength of the belief the agent holds in a proposition.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6730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Bayesian Statistics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11</a:t>
            </a:fld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Experiments and Hypotheses</a:t>
            </a:r>
          </a:p>
          <a:p>
            <a:endParaRPr lang="en-AU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636" y="2034869"/>
            <a:ext cx="2026920" cy="2340864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64" y="1887044"/>
            <a:ext cx="3574419" cy="2488689"/>
          </a:xfrm>
        </p:spPr>
      </p:pic>
      <p:sp>
        <p:nvSpPr>
          <p:cNvPr id="15" name="Content Placeholder 7"/>
          <p:cNvSpPr txBox="1">
            <a:spLocks/>
          </p:cNvSpPr>
          <p:nvPr/>
        </p:nvSpPr>
        <p:spPr>
          <a:xfrm>
            <a:off x="720000" y="4700390"/>
            <a:ext cx="3666729" cy="1356282"/>
          </a:xfrm>
          <a:prstGeom prst="rect">
            <a:avLst/>
          </a:prstGeom>
        </p:spPr>
        <p:txBody>
          <a:bodyPr vert="horz" lIns="0" tIns="0" rIns="0" bIns="0" numCol="1" spcCol="14400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Probability can be attached to any statement that an agent can believe.</a:t>
            </a:r>
            <a:endParaRPr lang="en-AU" dirty="0"/>
          </a:p>
        </p:txBody>
      </p:sp>
      <p:sp>
        <p:nvSpPr>
          <p:cNvPr id="16" name="Content Placeholder 7"/>
          <p:cNvSpPr txBox="1">
            <a:spLocks/>
          </p:cNvSpPr>
          <p:nvPr/>
        </p:nvSpPr>
        <p:spPr>
          <a:xfrm>
            <a:off x="4932238" y="4700390"/>
            <a:ext cx="2837171" cy="1356282"/>
          </a:xfrm>
          <a:prstGeom prst="rect">
            <a:avLst/>
          </a:prstGeom>
        </p:spPr>
        <p:txBody>
          <a:bodyPr vert="horz" lIns="0" tIns="0" rIns="0" bIns="0" numCol="1" spcCol="14400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Experiments generate events about which an agent may hold </a:t>
            </a:r>
            <a:r>
              <a:rPr lang="en-AU" dirty="0" smtClean="0"/>
              <a:t>beliefs</a:t>
            </a:r>
            <a:r>
              <a:rPr lang="en-AU" dirty="0" smtClean="0"/>
              <a:t>.</a:t>
            </a:r>
            <a:endParaRPr lang="en-AU" dirty="0"/>
          </a:p>
        </p:txBody>
      </p:sp>
      <p:sp>
        <p:nvSpPr>
          <p:cNvPr id="17" name="Content Placeholder 7"/>
          <p:cNvSpPr txBox="1">
            <a:spLocks/>
          </p:cNvSpPr>
          <p:nvPr/>
        </p:nvSpPr>
        <p:spPr>
          <a:xfrm>
            <a:off x="7909968" y="4700390"/>
            <a:ext cx="3304776" cy="1356282"/>
          </a:xfrm>
          <a:prstGeom prst="rect">
            <a:avLst/>
          </a:prstGeom>
        </p:spPr>
        <p:txBody>
          <a:bodyPr vert="horz" lIns="0" tIns="0" rIns="0" bIns="0" numCol="1" spcCol="14400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A hypothesis consists of propositions about which a rational agent might hold believes.</a:t>
            </a:r>
            <a:endParaRPr lang="en-AU" dirty="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438" y="1822954"/>
            <a:ext cx="3666470" cy="2552779"/>
          </a:xfrm>
        </p:spPr>
      </p:pic>
    </p:spTree>
    <p:extLst>
      <p:ext uri="{BB962C8B-B14F-4D97-AF65-F5344CB8AC3E}">
        <p14:creationId xmlns:p14="http://schemas.microsoft.com/office/powerpoint/2010/main" val="59410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900706" y="2708920"/>
            <a:ext cx="6403970" cy="648000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Introduction to (Bayesian) Statistics</a:t>
            </a:r>
            <a:endParaRPr lang="en-AU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Bayes’ Rule</a:t>
            </a:r>
            <a:endParaRPr lang="en-AU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" t="20602" r="6302" b="27612"/>
          <a:stretch/>
        </p:blipFill>
        <p:spPr>
          <a:xfrm>
            <a:off x="7088094" y="4301873"/>
            <a:ext cx="3938494" cy="144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0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Let’s roll two dice…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Content Placeholder 7"/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Roll two dice and add them together.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How likely are the different possible outcomes?</a:t>
            </a:r>
            <a:endParaRPr lang="en-AU" dirty="0"/>
          </a:p>
        </p:txBody>
      </p:sp>
      <p:pic>
        <p:nvPicPr>
          <p:cNvPr id="1028" name="Picture 4" descr="Image result for dice cup two dic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593" y="1619250"/>
            <a:ext cx="4525963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942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36 different rolls…</a:t>
            </a:r>
            <a:endParaRPr lang="en-AU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7593" y="1619250"/>
            <a:ext cx="4525963" cy="45259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14</a:t>
            </a:fld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Content Placeholder 6"/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Each roll produces an outcome between 2 and 12.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Some outcomes are more common than others.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7411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7593" y="1619250"/>
            <a:ext cx="4525963" cy="45259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15</a:t>
            </a:fld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Content Placeholder 6"/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AU" dirty="0" smtClean="0"/>
              <a:t>Of the 36 possible rolls, four add up to 5.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339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16</a:t>
            </a:fld>
            <a:endParaRPr lang="en-AU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tretch>
            <a:fillRect/>
          </a:stretch>
        </p:blipFill>
        <p:spPr>
          <a:xfrm>
            <a:off x="1519933" y="2017953"/>
            <a:ext cx="9563100" cy="2338388"/>
          </a:xfrm>
          <a:prstGeom prst="rect">
            <a:avLst/>
          </a:prstGeom>
        </p:spPr>
      </p:pic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922518"/>
              </p:ext>
            </p:extLst>
          </p:nvPr>
        </p:nvGraphicFramePr>
        <p:xfrm>
          <a:off x="803275" y="4541838"/>
          <a:ext cx="1041082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7" name="Worksheet" r:id="rId4" imgW="10410784" imgH="580889" progId="Excel.Sheet.12">
                  <p:embed/>
                </p:oleObj>
              </mc:Choice>
              <mc:Fallback>
                <p:oleObj name="Worksheet" r:id="rId4" imgW="10410784" imgH="58088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3275" y="4541838"/>
                        <a:ext cx="10410825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195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“Roll a 5”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17</a:t>
            </a:fld>
            <a:endParaRPr lang="en-AU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922518"/>
              </p:ext>
            </p:extLst>
          </p:nvPr>
        </p:nvGraphicFramePr>
        <p:xfrm>
          <a:off x="803275" y="4541838"/>
          <a:ext cx="1041082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1" name="Worksheet" r:id="rId3" imgW="10410784" imgH="580889" progId="Excel.Sheet.12">
                  <p:embed/>
                </p:oleObj>
              </mc:Choice>
              <mc:Fallback>
                <p:oleObj name="Worksheet" r:id="rId3" imgW="10410784" imgH="580889" progId="Excel.Sheet.12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3275" y="4541838"/>
                        <a:ext cx="10410825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Placeholder 14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69" t="-21059" r="-4202" b="-73357"/>
          <a:stretch/>
        </p:blipFill>
        <p:spPr/>
      </p:pic>
      <p:sp>
        <p:nvSpPr>
          <p:cNvPr id="16" name="TextBox 15"/>
          <p:cNvSpPr txBox="1"/>
          <p:nvPr/>
        </p:nvSpPr>
        <p:spPr>
          <a:xfrm>
            <a:off x="4991433" y="5449365"/>
            <a:ext cx="1439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4/36 = 0.111</a:t>
            </a:r>
            <a:endParaRPr lang="en-AU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4642338" y="5122863"/>
            <a:ext cx="349095" cy="52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97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A: “At least one die shows a 3”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OFFICE| HUMAN SCIENCES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18</a:t>
            </a:fld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44" b="-2633"/>
          <a:stretch/>
        </p:blipFill>
        <p:spPr>
          <a:xfrm>
            <a:off x="1315797" y="2017953"/>
            <a:ext cx="9561600" cy="247159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152963" y="4915039"/>
                <a:ext cx="3298037" cy="520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AU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=0.31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963" y="4915039"/>
                <a:ext cx="3298037" cy="5203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2416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B: “Roll is even”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OFFICE| HUMAN SCIENCES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19</a:t>
            </a:fld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" t="154" r="-93" b="-998"/>
          <a:stretch/>
        </p:blipFill>
        <p:spPr>
          <a:xfrm>
            <a:off x="1317529" y="2017953"/>
            <a:ext cx="9702602" cy="239068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152963" y="4915039"/>
                <a:ext cx="3298037" cy="520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AU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963" y="4915039"/>
                <a:ext cx="3298037" cy="5203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682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Welcome</a:t>
            </a:r>
            <a:endParaRPr lang="en-AU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307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OFFICE| HUMAN SCIENCES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20</a:t>
            </a:fld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618" b="-19618"/>
          <a:stretch/>
        </p:blipFill>
        <p:spPr>
          <a:xfrm>
            <a:off x="7446724" y="1502356"/>
            <a:ext cx="3148805" cy="1325663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79" y="1552455"/>
            <a:ext cx="4779607" cy="11757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33" y="5235983"/>
            <a:ext cx="4851301" cy="101327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6367" y="2728238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Probability that roll contains at least one 3</a:t>
            </a:r>
            <a:endParaRPr lang="en-AU" dirty="0"/>
          </a:p>
        </p:txBody>
      </p:sp>
      <p:sp>
        <p:nvSpPr>
          <p:cNvPr id="13" name="TextBox 12"/>
          <p:cNvSpPr txBox="1"/>
          <p:nvPr/>
        </p:nvSpPr>
        <p:spPr>
          <a:xfrm>
            <a:off x="7259754" y="2662468"/>
            <a:ext cx="4006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Probability that roll is even given that </a:t>
            </a:r>
          </a:p>
          <a:p>
            <a:r>
              <a:rPr lang="en-AU" dirty="0" smtClean="0"/>
              <a:t>at least one die is a 3</a:t>
            </a:r>
            <a:endParaRPr lang="en-AU" dirty="0"/>
          </a:p>
        </p:txBody>
      </p:sp>
      <p:sp>
        <p:nvSpPr>
          <p:cNvPr id="14" name="TextBox 13"/>
          <p:cNvSpPr txBox="1"/>
          <p:nvPr/>
        </p:nvSpPr>
        <p:spPr>
          <a:xfrm>
            <a:off x="29746" y="4839897"/>
            <a:ext cx="5083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Probability that at least one die is a 3 given that </a:t>
            </a:r>
          </a:p>
          <a:p>
            <a:r>
              <a:rPr lang="en-AU" dirty="0" smtClean="0"/>
              <a:t>the roll is even.</a:t>
            </a:r>
            <a:endParaRPr lang="en-AU" dirty="0"/>
          </a:p>
        </p:txBody>
      </p:sp>
      <p:sp>
        <p:nvSpPr>
          <p:cNvPr id="15" name="TextBox 14"/>
          <p:cNvSpPr txBox="1"/>
          <p:nvPr/>
        </p:nvSpPr>
        <p:spPr>
          <a:xfrm>
            <a:off x="5260063" y="33286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P(A)</a:t>
            </a:r>
            <a:endParaRPr lang="en-AU" dirty="0"/>
          </a:p>
        </p:txBody>
      </p:sp>
      <p:sp>
        <p:nvSpPr>
          <p:cNvPr id="16" name="TextBox 15"/>
          <p:cNvSpPr txBox="1"/>
          <p:nvPr/>
        </p:nvSpPr>
        <p:spPr>
          <a:xfrm>
            <a:off x="6096597" y="391654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P(B)</a:t>
            </a:r>
            <a:endParaRPr lang="en-AU" dirty="0"/>
          </a:p>
        </p:txBody>
      </p:sp>
      <p:sp>
        <p:nvSpPr>
          <p:cNvPr id="17" name="TextBox 16"/>
          <p:cNvSpPr txBox="1"/>
          <p:nvPr/>
        </p:nvSpPr>
        <p:spPr>
          <a:xfrm>
            <a:off x="6672102" y="336254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P(B|A)</a:t>
            </a:r>
            <a:endParaRPr lang="en-AU" dirty="0"/>
          </a:p>
        </p:txBody>
      </p:sp>
      <p:sp>
        <p:nvSpPr>
          <p:cNvPr id="18" name="TextBox 17"/>
          <p:cNvSpPr txBox="1"/>
          <p:nvPr/>
        </p:nvSpPr>
        <p:spPr>
          <a:xfrm>
            <a:off x="2361446" y="354721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P(A|B)</a:t>
            </a:r>
            <a:endParaRPr lang="en-AU" dirty="0"/>
          </a:p>
        </p:txBody>
      </p:sp>
      <p:cxnSp>
        <p:nvCxnSpPr>
          <p:cNvPr id="24" name="Straight Arrow Connector 23"/>
          <p:cNvCxnSpPr>
            <a:stCxn id="17" idx="0"/>
            <a:endCxn id="13" idx="1"/>
          </p:cNvCxnSpPr>
          <p:nvPr/>
        </p:nvCxnSpPr>
        <p:spPr>
          <a:xfrm flipV="1">
            <a:off x="7101868" y="2985634"/>
            <a:ext cx="157886" cy="376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5" idx="0"/>
            <a:endCxn id="12" idx="3"/>
          </p:cNvCxnSpPr>
          <p:nvPr/>
        </p:nvCxnSpPr>
        <p:spPr>
          <a:xfrm flipH="1" flipV="1">
            <a:off x="4991433" y="2912904"/>
            <a:ext cx="591796" cy="415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2"/>
            <a:endCxn id="14" idx="0"/>
          </p:cNvCxnSpPr>
          <p:nvPr/>
        </p:nvCxnSpPr>
        <p:spPr>
          <a:xfrm flipH="1">
            <a:off x="2571468" y="3916542"/>
            <a:ext cx="219744" cy="923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157096" y="1547714"/>
                <a:ext cx="557845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096" y="1547714"/>
                <a:ext cx="557845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0884327" y="1686730"/>
                <a:ext cx="557845" cy="524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4327" y="1686730"/>
                <a:ext cx="557845" cy="5241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6311949" y="4101208"/>
            <a:ext cx="4851301" cy="2196993"/>
            <a:chOff x="6311949" y="4101208"/>
            <a:chExt cx="4851301" cy="219699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1949" y="5112858"/>
              <a:ext cx="4851301" cy="1185343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298743" y="4743526"/>
              <a:ext cx="28777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Probability that roll is even</a:t>
              </a:r>
              <a:endParaRPr lang="en-AU" dirty="0"/>
            </a:p>
          </p:txBody>
        </p:sp>
        <p:cxnSp>
          <p:nvCxnSpPr>
            <p:cNvPr id="20" name="Straight Arrow Connector 19"/>
            <p:cNvCxnSpPr>
              <a:stCxn id="16" idx="3"/>
              <a:endCxn id="11" idx="0"/>
            </p:cNvCxnSpPr>
            <p:nvPr/>
          </p:nvCxnSpPr>
          <p:spPr>
            <a:xfrm>
              <a:off x="6742928" y="4101208"/>
              <a:ext cx="1994671" cy="6423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10575508" y="5112858"/>
                  <a:ext cx="557845" cy="5186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AU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18</m:t>
                            </m:r>
                          </m:num>
                          <m:den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36</m:t>
                            </m:r>
                          </m:den>
                        </m:f>
                      </m:oMath>
                    </m:oMathPara>
                  </a14:m>
                  <a:endParaRPr lang="en-AU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75508" y="5112858"/>
                  <a:ext cx="557845" cy="51860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981140" y="5226926"/>
                <a:ext cx="557845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140" y="5226926"/>
                <a:ext cx="557845" cy="5259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980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2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3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6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8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9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3" grpId="1"/>
      <p:bldP spid="14" grpId="0"/>
      <p:bldP spid="16" grpId="0"/>
      <p:bldP spid="17" grpId="0"/>
      <p:bldP spid="18" grpId="0"/>
      <p:bldP spid="30" grpId="0"/>
      <p:bldP spid="31" grpId="0"/>
      <p:bldP spid="31" grpId="1"/>
      <p:bldP spid="3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OFFICE| HUMAN SCIENCES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21</a:t>
            </a:fld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618" b="-19618"/>
          <a:stretch/>
        </p:blipFill>
        <p:spPr>
          <a:xfrm>
            <a:off x="7446724" y="1502356"/>
            <a:ext cx="3148805" cy="1325663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79" y="1552455"/>
            <a:ext cx="4779607" cy="11757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33" y="5235983"/>
            <a:ext cx="4851301" cy="101327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6367" y="2728238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Probability that roll contains at least one 3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59754" y="2662468"/>
            <a:ext cx="4006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Probability that roll is even given that </a:t>
            </a:r>
          </a:p>
          <a:p>
            <a:r>
              <a:rPr lang="en-AU" dirty="0" smtClean="0">
                <a:solidFill>
                  <a:srgbClr val="CDCDCD"/>
                </a:solidFill>
              </a:rPr>
              <a:t>at least one die is a 3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746" y="4839897"/>
            <a:ext cx="5083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Probability that at least one die is a 3 given that </a:t>
            </a:r>
          </a:p>
          <a:p>
            <a:r>
              <a:rPr lang="en-AU" dirty="0" smtClean="0">
                <a:solidFill>
                  <a:srgbClr val="CDCDCD"/>
                </a:solidFill>
              </a:rPr>
              <a:t>the roll is even.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60063" y="33286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P(A)</a:t>
            </a:r>
            <a:endParaRPr lang="en-AU" dirty="0"/>
          </a:p>
        </p:txBody>
      </p:sp>
      <p:sp>
        <p:nvSpPr>
          <p:cNvPr id="16" name="TextBox 15"/>
          <p:cNvSpPr txBox="1"/>
          <p:nvPr/>
        </p:nvSpPr>
        <p:spPr>
          <a:xfrm>
            <a:off x="6096597" y="391654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P(B)</a:t>
            </a:r>
            <a:endParaRPr lang="en-AU" dirty="0"/>
          </a:p>
        </p:txBody>
      </p:sp>
      <p:sp>
        <p:nvSpPr>
          <p:cNvPr id="17" name="TextBox 16"/>
          <p:cNvSpPr txBox="1"/>
          <p:nvPr/>
        </p:nvSpPr>
        <p:spPr>
          <a:xfrm>
            <a:off x="6672102" y="336254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P(B|A)</a:t>
            </a:r>
            <a:endParaRPr lang="en-AU" dirty="0"/>
          </a:p>
        </p:txBody>
      </p:sp>
      <p:sp>
        <p:nvSpPr>
          <p:cNvPr id="18" name="TextBox 17"/>
          <p:cNvSpPr txBox="1"/>
          <p:nvPr/>
        </p:nvSpPr>
        <p:spPr>
          <a:xfrm>
            <a:off x="2361446" y="354721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P(A|B)</a:t>
            </a:r>
            <a:endParaRPr lang="en-AU" dirty="0"/>
          </a:p>
        </p:txBody>
      </p:sp>
      <p:cxnSp>
        <p:nvCxnSpPr>
          <p:cNvPr id="24" name="Straight Arrow Connector 23"/>
          <p:cNvCxnSpPr>
            <a:stCxn id="17" idx="0"/>
            <a:endCxn id="13" idx="1"/>
          </p:cNvCxnSpPr>
          <p:nvPr/>
        </p:nvCxnSpPr>
        <p:spPr>
          <a:xfrm flipV="1">
            <a:off x="7101868" y="2985634"/>
            <a:ext cx="157886" cy="376910"/>
          </a:xfrm>
          <a:prstGeom prst="straightConnector1">
            <a:avLst/>
          </a:prstGeom>
          <a:ln>
            <a:solidFill>
              <a:srgbClr val="A6152A">
                <a:alpha val="25098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5" idx="0"/>
            <a:endCxn id="12" idx="3"/>
          </p:cNvCxnSpPr>
          <p:nvPr/>
        </p:nvCxnSpPr>
        <p:spPr>
          <a:xfrm flipH="1" flipV="1">
            <a:off x="4991433" y="2912904"/>
            <a:ext cx="591796" cy="415698"/>
          </a:xfrm>
          <a:prstGeom prst="straightConnector1">
            <a:avLst/>
          </a:prstGeom>
          <a:ln>
            <a:solidFill>
              <a:srgbClr val="A6152A">
                <a:alpha val="25098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2"/>
            <a:endCxn id="14" idx="0"/>
          </p:cNvCxnSpPr>
          <p:nvPr/>
        </p:nvCxnSpPr>
        <p:spPr>
          <a:xfrm flipH="1">
            <a:off x="2571468" y="3916542"/>
            <a:ext cx="219744" cy="923355"/>
          </a:xfrm>
          <a:prstGeom prst="straightConnector1">
            <a:avLst/>
          </a:prstGeom>
          <a:ln>
            <a:solidFill>
              <a:srgbClr val="A6152A">
                <a:alpha val="25098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157096" y="1547714"/>
                <a:ext cx="557845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096" y="1547714"/>
                <a:ext cx="557845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0884327" y="1686730"/>
                <a:ext cx="557845" cy="524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4327" y="1686730"/>
                <a:ext cx="557845" cy="5241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949" y="5112858"/>
            <a:ext cx="4851301" cy="11853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98743" y="4743526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Probability that roll is even</a:t>
            </a:r>
            <a:endParaRPr lang="en-AU" dirty="0">
              <a:solidFill>
                <a:srgbClr val="CDCDCD"/>
              </a:solidFill>
            </a:endParaRPr>
          </a:p>
        </p:txBody>
      </p:sp>
      <p:cxnSp>
        <p:nvCxnSpPr>
          <p:cNvPr id="20" name="Straight Arrow Connector 19"/>
          <p:cNvCxnSpPr>
            <a:stCxn id="16" idx="3"/>
            <a:endCxn id="11" idx="0"/>
          </p:cNvCxnSpPr>
          <p:nvPr/>
        </p:nvCxnSpPr>
        <p:spPr>
          <a:xfrm>
            <a:off x="6742928" y="4101208"/>
            <a:ext cx="1994671" cy="642318"/>
          </a:xfrm>
          <a:prstGeom prst="straightConnector1">
            <a:avLst/>
          </a:prstGeom>
          <a:ln>
            <a:solidFill>
              <a:srgbClr val="A6152A">
                <a:alpha val="25098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0575508" y="5112858"/>
                <a:ext cx="557845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5508" y="5112858"/>
                <a:ext cx="557845" cy="5186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981140" y="5226926"/>
                <a:ext cx="557845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140" y="5226926"/>
                <a:ext cx="557845" cy="5259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051717" y="3629844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=</a:t>
            </a:r>
            <a:endParaRPr lang="en-AU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4949138" y="3814510"/>
            <a:ext cx="294953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175024" y="337698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X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6383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Let’s check that!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4014652" y="3326881"/>
                <a:ext cx="1428205" cy="670354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18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14652" y="3326881"/>
                <a:ext cx="1428205" cy="67035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22</a:t>
            </a:fld>
            <a:endParaRPr lang="en-AU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3466098" y="258819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P(A)</a:t>
            </a:r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4345102" y="433760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P(B)</a:t>
            </a:r>
            <a:endParaRPr lang="en-AU" dirty="0"/>
          </a:p>
        </p:txBody>
      </p:sp>
      <p:sp>
        <p:nvSpPr>
          <p:cNvPr id="11" name="TextBox 10"/>
          <p:cNvSpPr txBox="1"/>
          <p:nvPr/>
        </p:nvSpPr>
        <p:spPr>
          <a:xfrm>
            <a:off x="4884832" y="2588196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P(B|A)</a:t>
            </a:r>
            <a:endParaRPr lang="en-AU" dirty="0"/>
          </a:p>
        </p:txBody>
      </p:sp>
      <p:cxnSp>
        <p:nvCxnSpPr>
          <p:cNvPr id="16" name="Straight Arrow Connector 15"/>
          <p:cNvCxnSpPr>
            <a:stCxn id="9" idx="2"/>
          </p:cNvCxnSpPr>
          <p:nvPr/>
        </p:nvCxnSpPr>
        <p:spPr>
          <a:xfrm>
            <a:off x="3789264" y="2957528"/>
            <a:ext cx="323165" cy="369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2"/>
            <a:endCxn id="7" idx="0"/>
          </p:cNvCxnSpPr>
          <p:nvPr/>
        </p:nvCxnSpPr>
        <p:spPr>
          <a:xfrm flipH="1">
            <a:off x="4728755" y="2957528"/>
            <a:ext cx="585843" cy="369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0"/>
          </p:cNvCxnSpPr>
          <p:nvPr/>
        </p:nvCxnSpPr>
        <p:spPr>
          <a:xfrm flipV="1">
            <a:off x="4668268" y="3866606"/>
            <a:ext cx="495915" cy="47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73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Let’s check that!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4014652" y="3326881"/>
                <a:ext cx="3569075" cy="670354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18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36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  <m:r>
                        <a:rPr lang="en-A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14652" y="3326881"/>
                <a:ext cx="3569075" cy="67035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23</a:t>
            </a:fld>
            <a:endParaRPr lang="en-AU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3466098" y="258819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P(A)</a:t>
            </a:r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4345102" y="433760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P(B)</a:t>
            </a:r>
            <a:endParaRPr lang="en-AU" dirty="0"/>
          </a:p>
        </p:txBody>
      </p:sp>
      <p:sp>
        <p:nvSpPr>
          <p:cNvPr id="11" name="TextBox 10"/>
          <p:cNvSpPr txBox="1"/>
          <p:nvPr/>
        </p:nvSpPr>
        <p:spPr>
          <a:xfrm>
            <a:off x="4884832" y="2588196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P(B|A)</a:t>
            </a:r>
            <a:endParaRPr lang="en-AU" dirty="0"/>
          </a:p>
        </p:txBody>
      </p:sp>
      <p:cxnSp>
        <p:nvCxnSpPr>
          <p:cNvPr id="12" name="Straight Arrow Connector 11"/>
          <p:cNvCxnSpPr>
            <a:stCxn id="9" idx="2"/>
          </p:cNvCxnSpPr>
          <p:nvPr/>
        </p:nvCxnSpPr>
        <p:spPr>
          <a:xfrm>
            <a:off x="3789264" y="2957528"/>
            <a:ext cx="323165" cy="369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1" idx="2"/>
          </p:cNvCxnSpPr>
          <p:nvPr/>
        </p:nvCxnSpPr>
        <p:spPr>
          <a:xfrm flipH="1">
            <a:off x="4728755" y="2957528"/>
            <a:ext cx="585843" cy="369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0"/>
          </p:cNvCxnSpPr>
          <p:nvPr/>
        </p:nvCxnSpPr>
        <p:spPr>
          <a:xfrm flipV="1">
            <a:off x="4668268" y="3866606"/>
            <a:ext cx="495915" cy="47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583727" y="268021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P(B|A)</a:t>
            </a:r>
            <a:endParaRPr lang="en-AU" dirty="0"/>
          </a:p>
        </p:txBody>
      </p:sp>
      <p:cxnSp>
        <p:nvCxnSpPr>
          <p:cNvPr id="6" name="Straight Arrow Connector 5"/>
          <p:cNvCxnSpPr>
            <a:stCxn id="15" idx="2"/>
          </p:cNvCxnSpPr>
          <p:nvPr/>
        </p:nvCxnSpPr>
        <p:spPr>
          <a:xfrm flipH="1">
            <a:off x="7583727" y="3049551"/>
            <a:ext cx="429766" cy="372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651863" y="3326881"/>
            <a:ext cx="278674" cy="24363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164950" y="3662058"/>
            <a:ext cx="278674" cy="24363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659852" y="3662058"/>
            <a:ext cx="278674" cy="243633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6714695" y="3326881"/>
            <a:ext cx="278674" cy="243633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97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798423" y="2708920"/>
            <a:ext cx="6506253" cy="648000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Introduction to (Bayesian) Statistics</a:t>
            </a:r>
            <a:endParaRPr lang="en-AU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Bayesian Reasoning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347200" y="6381750"/>
            <a:ext cx="2844800" cy="365125"/>
          </a:xfrm>
        </p:spPr>
        <p:txBody>
          <a:bodyPr/>
          <a:lstStyle/>
          <a:p>
            <a:fld id="{D9C42BCC-44E8-4F98-A8FE-EAF16D8C1E6E}" type="slidenum">
              <a:rPr lang="en-AU" smtClean="0"/>
              <a:pPr/>
              <a:t>24</a:t>
            </a:fld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777" y="4047827"/>
            <a:ext cx="1948423" cy="194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7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Bayes’ Rule</a:t>
            </a:r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 smtClean="0"/>
              <a:t>Bayes’ rule is a fact that all probabilities must obey.</a:t>
            </a:r>
          </a:p>
          <a:p>
            <a:r>
              <a:rPr lang="en-AU" dirty="0" smtClean="0"/>
              <a:t>What does this have to do with Bayesian statistics?</a:t>
            </a:r>
          </a:p>
          <a:p>
            <a:r>
              <a:rPr lang="en-AU" dirty="0" smtClean="0"/>
              <a:t>We get Bayesian statistics if we combine this rule with Bayesian probability.</a:t>
            </a:r>
          </a:p>
          <a:p>
            <a:endParaRPr lang="en-AU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548" y="3596640"/>
            <a:ext cx="3666064" cy="255249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673" y="1620000"/>
            <a:ext cx="3293283" cy="453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73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778" y="3729908"/>
            <a:ext cx="2026920" cy="234086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Hypotheses and Data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26</a:t>
            </a:fld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86" y="1929482"/>
            <a:ext cx="3283304" cy="2286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98124" y="2612571"/>
            <a:ext cx="315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H: A hypothesis about a coin.</a:t>
            </a:r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3122487" y="4546706"/>
            <a:ext cx="4083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</a:t>
            </a:r>
            <a:r>
              <a:rPr lang="en-AU" dirty="0" smtClean="0"/>
              <a:t>: An experiment providing some data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3394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43" y="1247813"/>
            <a:ext cx="7373092" cy="5133516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Hypotheses and Data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27</a:t>
            </a:fld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TextBox 7"/>
          <p:cNvSpPr txBox="1"/>
          <p:nvPr/>
        </p:nvSpPr>
        <p:spPr>
          <a:xfrm>
            <a:off x="4693920" y="2072640"/>
            <a:ext cx="2890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How much do I believe my</a:t>
            </a:r>
          </a:p>
          <a:p>
            <a:r>
              <a:rPr lang="en-AU" dirty="0" smtClean="0"/>
              <a:t>initial hypothesis …  </a:t>
            </a:r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87"/>
          <a:stretch/>
        </p:blipFill>
        <p:spPr>
          <a:xfrm>
            <a:off x="4845231" y="2930163"/>
            <a:ext cx="841466" cy="83623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86697" y="3055890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= 0.5</a:t>
            </a:r>
            <a:endParaRPr lang="en-AU" sz="3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8760" flipH="1">
            <a:off x="5424207" y="3797842"/>
            <a:ext cx="5507556" cy="296031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68574" y="4375615"/>
            <a:ext cx="3005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.. given that I just observed </a:t>
            </a:r>
          </a:p>
          <a:p>
            <a:r>
              <a:rPr lang="en-AU" dirty="0" smtClean="0"/>
              <a:t>6 </a:t>
            </a:r>
            <a:r>
              <a:rPr lang="en-AU" i="1" dirty="0" smtClean="0"/>
              <a:t>heads</a:t>
            </a:r>
            <a:r>
              <a:rPr lang="en-AU" dirty="0" smtClean="0"/>
              <a:t> and 4 </a:t>
            </a:r>
            <a:r>
              <a:rPr lang="en-AU" i="1" dirty="0" smtClean="0"/>
              <a:t>tails</a:t>
            </a:r>
            <a:r>
              <a:rPr lang="en-AU" dirty="0" smtClean="0"/>
              <a:t>?</a:t>
            </a:r>
            <a:endParaRPr lang="en-A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778" y="5000784"/>
            <a:ext cx="1104702" cy="127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1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posterior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28</a:t>
            </a:fld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87"/>
          <a:stretch/>
        </p:blipFill>
        <p:spPr>
          <a:xfrm>
            <a:off x="1205049" y="1929482"/>
            <a:ext cx="841466" cy="8362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46515" y="2055209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= 0.5</a:t>
            </a:r>
            <a:endParaRPr lang="en-AU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441" y="1738275"/>
            <a:ext cx="1104702" cy="12758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58429" y="3937736"/>
            <a:ext cx="65915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P(H)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81750" y="4484065"/>
            <a:ext cx="65915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P(D)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70468" y="3937736"/>
            <a:ext cx="88517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P(D|H)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53183" y="4166987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P(H|D)</a:t>
            </a:r>
            <a:endParaRPr lang="en-AU" dirty="0"/>
          </a:p>
        </p:txBody>
      </p:sp>
      <p:sp>
        <p:nvSpPr>
          <p:cNvPr id="14" name="TextBox 13"/>
          <p:cNvSpPr txBox="1"/>
          <p:nvPr/>
        </p:nvSpPr>
        <p:spPr>
          <a:xfrm>
            <a:off x="4555181" y="4214785"/>
            <a:ext cx="31931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=</a:t>
            </a:r>
            <a:endParaRPr lang="en-AU" dirty="0">
              <a:solidFill>
                <a:srgbClr val="CDCDCD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947504" y="4399451"/>
            <a:ext cx="2949536" cy="0"/>
          </a:xfrm>
          <a:prstGeom prst="line">
            <a:avLst/>
          </a:prstGeom>
          <a:ln w="28575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73390" y="3937736"/>
            <a:ext cx="33855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X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88006" y="2206797"/>
            <a:ext cx="4891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The </a:t>
            </a:r>
            <a:r>
              <a:rPr lang="en-AU" b="1" dirty="0" smtClean="0"/>
              <a:t>posterior probability</a:t>
            </a:r>
            <a:r>
              <a:rPr lang="en-AU" dirty="0" smtClean="0"/>
              <a:t> that the hypothesis</a:t>
            </a:r>
          </a:p>
          <a:p>
            <a:r>
              <a:rPr lang="en-AU" dirty="0"/>
              <a:t>i</a:t>
            </a:r>
            <a:r>
              <a:rPr lang="en-AU" dirty="0" smtClean="0"/>
              <a:t>s true, given that I have observed the data.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9505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prior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29</a:t>
            </a:fld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87"/>
          <a:stretch/>
        </p:blipFill>
        <p:spPr>
          <a:xfrm>
            <a:off x="1205049" y="1929482"/>
            <a:ext cx="841466" cy="8362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46515" y="2055209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= 0.5</a:t>
            </a:r>
            <a:endParaRPr lang="en-AU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5258429" y="3937736"/>
            <a:ext cx="65915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3A3835"/>
                </a:solidFill>
              </a:rPr>
              <a:t>P(H)</a:t>
            </a:r>
            <a:endParaRPr lang="en-AU" dirty="0">
              <a:solidFill>
                <a:srgbClr val="3A3835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81750" y="4484065"/>
            <a:ext cx="65915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P(D)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70468" y="3937736"/>
            <a:ext cx="88517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P(D|H)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53183" y="4166987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P(H|D)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55181" y="4214785"/>
            <a:ext cx="31931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=</a:t>
            </a:r>
            <a:endParaRPr lang="en-AU" dirty="0">
              <a:solidFill>
                <a:srgbClr val="CDCDCD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947504" y="4399451"/>
            <a:ext cx="2949536" cy="0"/>
          </a:xfrm>
          <a:prstGeom prst="line">
            <a:avLst/>
          </a:prstGeom>
          <a:ln w="28575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73390" y="3937736"/>
            <a:ext cx="33855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X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38362" y="2035266"/>
            <a:ext cx="5878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The </a:t>
            </a:r>
            <a:r>
              <a:rPr lang="en-AU" b="1" dirty="0" smtClean="0"/>
              <a:t>prior probability</a:t>
            </a:r>
            <a:r>
              <a:rPr lang="en-AU" dirty="0" smtClean="0"/>
              <a:t> that I observed to the hypothesis,</a:t>
            </a:r>
          </a:p>
          <a:p>
            <a:r>
              <a:rPr lang="en-AU" dirty="0" smtClean="0"/>
              <a:t>Before seeing the data.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71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7"/>
          <p:cNvSpPr txBox="1">
            <a:spLocks/>
          </p:cNvSpPr>
          <p:nvPr/>
        </p:nvSpPr>
        <p:spPr>
          <a:xfrm>
            <a:off x="695326" y="1620000"/>
            <a:ext cx="10761574" cy="4709351"/>
          </a:xfrm>
          <a:prstGeom prst="rect">
            <a:avLst/>
          </a:prstGeom>
          <a:solidFill>
            <a:srgbClr val="E6E4DC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lvl="3" indent="0">
              <a:buNone/>
            </a:pP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Overview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FACULTY RESEARCH </a:t>
            </a:r>
            <a:r>
              <a:rPr lang="en-AU" dirty="0"/>
              <a:t>OFFICE | HUMAN SCIENCES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pPr/>
              <a:t>3</a:t>
            </a:fld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450702" y="1761885"/>
            <a:ext cx="6767929" cy="43895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buClr>
                <a:srgbClr val="A6192E"/>
              </a:buClr>
              <a:buFont typeface="+mj-lt"/>
              <a:buAutoNum type="arabicPeriod"/>
            </a:pPr>
            <a:r>
              <a:rPr lang="en-AU" dirty="0" smtClean="0"/>
              <a:t>Introduction to (Bayesian) Statistics </a:t>
            </a:r>
          </a:p>
          <a:p>
            <a:pPr lvl="1">
              <a:spcBef>
                <a:spcPts val="1200"/>
              </a:spcBef>
              <a:buClr>
                <a:srgbClr val="A6192E"/>
              </a:buClr>
              <a:buFont typeface="+mj-lt"/>
              <a:buAutoNum type="alphaLcParenR"/>
            </a:pPr>
            <a:r>
              <a:rPr lang="en-AU" dirty="0" smtClean="0"/>
              <a:t>Probability and Bayes’ Rule</a:t>
            </a:r>
          </a:p>
          <a:p>
            <a:pPr lvl="1">
              <a:spcBef>
                <a:spcPts val="1200"/>
              </a:spcBef>
              <a:buClr>
                <a:srgbClr val="A6192E"/>
              </a:buClr>
              <a:buFont typeface="+mj-lt"/>
              <a:buAutoNum type="alphaLcParenR"/>
            </a:pPr>
            <a:r>
              <a:rPr lang="en-AU" dirty="0" smtClean="0"/>
              <a:t>Null Hypothesis Testing</a:t>
            </a:r>
          </a:p>
          <a:p>
            <a:pPr>
              <a:spcBef>
                <a:spcPts val="1200"/>
              </a:spcBef>
              <a:buClr>
                <a:srgbClr val="A6192E"/>
              </a:buClr>
              <a:buFont typeface="+mj-lt"/>
              <a:buAutoNum type="arabicPeriod"/>
            </a:pPr>
            <a:r>
              <a:rPr lang="en-AU" dirty="0" smtClean="0"/>
              <a:t>Using JASP</a:t>
            </a:r>
          </a:p>
          <a:p>
            <a:pPr>
              <a:spcBef>
                <a:spcPts val="1200"/>
              </a:spcBef>
              <a:buClr>
                <a:srgbClr val="A6192E"/>
              </a:buClr>
              <a:buFont typeface="+mj-lt"/>
              <a:buAutoNum type="arabicPeriod"/>
            </a:pPr>
            <a:r>
              <a:rPr lang="en-AU" dirty="0" smtClean="0"/>
              <a:t>Bayesian Hypothesis Testing in Practice</a:t>
            </a:r>
          </a:p>
          <a:p>
            <a:pPr>
              <a:spcBef>
                <a:spcPts val="1200"/>
              </a:spcBef>
              <a:buClr>
                <a:srgbClr val="A6192E"/>
              </a:buClr>
              <a:buFont typeface="+mj-lt"/>
              <a:buAutoNum type="arabicPeriod"/>
            </a:pPr>
            <a:endParaRPr lang="en-AU" dirty="0" smtClean="0"/>
          </a:p>
        </p:txBody>
      </p:sp>
      <p:pic>
        <p:nvPicPr>
          <p:cNvPr id="13" name="Picture 12" descr="MAC21_190.5x254_PowerPoint_Images_Cov v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4"/>
          <a:stretch/>
        </p:blipFill>
        <p:spPr>
          <a:xfrm>
            <a:off x="695326" y="1499839"/>
            <a:ext cx="3029286" cy="495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5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likelihood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30</a:t>
            </a:fld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87"/>
          <a:stretch/>
        </p:blipFill>
        <p:spPr>
          <a:xfrm>
            <a:off x="9178276" y="2177851"/>
            <a:ext cx="841466" cy="8362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019742" y="2303578"/>
            <a:ext cx="1107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= 0.5</a:t>
            </a:r>
            <a:endParaRPr lang="en-AU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007" y="1720528"/>
            <a:ext cx="1104702" cy="12758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58429" y="3937736"/>
            <a:ext cx="65915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P(H)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81750" y="4484065"/>
            <a:ext cx="65915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P(D)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70468" y="3937736"/>
            <a:ext cx="88517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3A3835"/>
                </a:solidFill>
              </a:rPr>
              <a:t>P(D|H)</a:t>
            </a:r>
            <a:endParaRPr lang="en-AU" dirty="0">
              <a:solidFill>
                <a:srgbClr val="3A3835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53183" y="4166987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P(H|D)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55181" y="4214785"/>
            <a:ext cx="31931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=</a:t>
            </a:r>
            <a:endParaRPr lang="en-AU" dirty="0">
              <a:solidFill>
                <a:srgbClr val="CDCDCD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947504" y="4399451"/>
            <a:ext cx="2949536" cy="0"/>
          </a:xfrm>
          <a:prstGeom prst="line">
            <a:avLst/>
          </a:prstGeom>
          <a:ln w="28575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73390" y="3937736"/>
            <a:ext cx="33855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X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85357" y="2221127"/>
            <a:ext cx="45191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The </a:t>
            </a:r>
            <a:r>
              <a:rPr lang="en-AU" dirty="0" smtClean="0"/>
              <a:t>probability</a:t>
            </a:r>
            <a:r>
              <a:rPr lang="en-AU" b="1" dirty="0" smtClean="0"/>
              <a:t> </a:t>
            </a:r>
            <a:r>
              <a:rPr lang="en-AU" dirty="0" smtClean="0"/>
              <a:t>that </a:t>
            </a:r>
            <a:r>
              <a:rPr lang="en-AU" dirty="0" smtClean="0"/>
              <a:t>I would have observed</a:t>
            </a:r>
          </a:p>
          <a:p>
            <a:r>
              <a:rPr lang="en-AU" dirty="0" smtClean="0"/>
              <a:t>the data if the hypothesis is </a:t>
            </a:r>
            <a:r>
              <a:rPr lang="en-AU" dirty="0" smtClean="0"/>
              <a:t>true, i.e. the</a:t>
            </a:r>
          </a:p>
          <a:p>
            <a:r>
              <a:rPr lang="en-AU" b="1" dirty="0" smtClean="0"/>
              <a:t>likelihood</a:t>
            </a:r>
            <a:r>
              <a:rPr lang="en-AU" dirty="0" smtClean="0"/>
              <a:t> of the hypothesis.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409628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marginal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31</a:t>
            </a:fld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960" y="4543556"/>
            <a:ext cx="1104702" cy="12758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58429" y="3937736"/>
            <a:ext cx="65915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P(H)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81750" y="4484065"/>
            <a:ext cx="65915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3A3835"/>
                </a:solidFill>
              </a:rPr>
              <a:t>P(D)</a:t>
            </a:r>
            <a:endParaRPr lang="en-AU" dirty="0">
              <a:solidFill>
                <a:srgbClr val="3A3835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70468" y="3937736"/>
            <a:ext cx="88517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P(D|H)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53183" y="4166987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P(H|D)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55181" y="4214785"/>
            <a:ext cx="31931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=</a:t>
            </a:r>
            <a:endParaRPr lang="en-AU" dirty="0">
              <a:solidFill>
                <a:srgbClr val="CDCDCD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947504" y="4399451"/>
            <a:ext cx="2949536" cy="0"/>
          </a:xfrm>
          <a:prstGeom prst="line">
            <a:avLst/>
          </a:prstGeom>
          <a:ln w="28575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73390" y="3937736"/>
            <a:ext cx="33855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CDCDCD"/>
                </a:solidFill>
              </a:rPr>
              <a:t>X</a:t>
            </a:r>
            <a:endParaRPr lang="en-AU" dirty="0">
              <a:solidFill>
                <a:srgbClr val="CDCDCD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10813" y="5067225"/>
            <a:ext cx="5609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The </a:t>
            </a:r>
            <a:r>
              <a:rPr lang="en-AU" b="1" dirty="0" smtClean="0"/>
              <a:t>marginal </a:t>
            </a:r>
            <a:r>
              <a:rPr lang="en-AU" dirty="0" smtClean="0"/>
              <a:t>probability that I would observe</a:t>
            </a:r>
          </a:p>
          <a:p>
            <a:r>
              <a:rPr lang="en-AU" dirty="0" smtClean="0"/>
              <a:t>the data at all, regardless of which hypothesis is true.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648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Using data to revise </a:t>
            </a:r>
            <a:r>
              <a:rPr lang="en-AU" dirty="0" smtClean="0"/>
              <a:t>beliefs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32</a:t>
            </a:fld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TextBox 6"/>
          <p:cNvSpPr txBox="1"/>
          <p:nvPr/>
        </p:nvSpPr>
        <p:spPr>
          <a:xfrm>
            <a:off x="6005189" y="3380534"/>
            <a:ext cx="65915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3A3835"/>
                </a:solidFill>
              </a:rPr>
              <a:t>P(H)</a:t>
            </a:r>
            <a:endParaRPr lang="en-AU" dirty="0">
              <a:solidFill>
                <a:srgbClr val="3A383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28510" y="3926863"/>
            <a:ext cx="65915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3A3835"/>
                </a:solidFill>
              </a:rPr>
              <a:t>P(D)</a:t>
            </a:r>
            <a:endParaRPr lang="en-AU" dirty="0">
              <a:solidFill>
                <a:srgbClr val="3A3835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17228" y="3380534"/>
            <a:ext cx="88517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3A3835"/>
                </a:solidFill>
              </a:rPr>
              <a:t>P(D|H)</a:t>
            </a:r>
            <a:endParaRPr lang="en-AU" dirty="0">
              <a:solidFill>
                <a:srgbClr val="3A3835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99943" y="3609785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P(H|D)</a:t>
            </a:r>
            <a:endParaRPr lang="en-AU" dirty="0"/>
          </a:p>
        </p:txBody>
      </p:sp>
      <p:sp>
        <p:nvSpPr>
          <p:cNvPr id="11" name="TextBox 10"/>
          <p:cNvSpPr txBox="1"/>
          <p:nvPr/>
        </p:nvSpPr>
        <p:spPr>
          <a:xfrm>
            <a:off x="5301941" y="3657583"/>
            <a:ext cx="31931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3A3835"/>
                </a:solidFill>
              </a:rPr>
              <a:t>=</a:t>
            </a:r>
            <a:endParaRPr lang="en-AU" dirty="0">
              <a:solidFill>
                <a:srgbClr val="3A3835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694264" y="3842249"/>
            <a:ext cx="2949536" cy="0"/>
          </a:xfrm>
          <a:prstGeom prst="line">
            <a:avLst/>
          </a:prstGeom>
          <a:ln w="28575">
            <a:solidFill>
              <a:srgbClr val="3A38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20150" y="3380534"/>
            <a:ext cx="33855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3A3835"/>
                </a:solidFill>
              </a:rPr>
              <a:t>X</a:t>
            </a:r>
            <a:endParaRPr lang="en-AU" dirty="0">
              <a:solidFill>
                <a:srgbClr val="3A3835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6375" y="3332786"/>
            <a:ext cx="33393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P(H|D): The </a:t>
            </a:r>
            <a:r>
              <a:rPr lang="en-AU" b="1" dirty="0" smtClean="0"/>
              <a:t>posterior</a:t>
            </a:r>
            <a:r>
              <a:rPr lang="en-AU" dirty="0" smtClean="0"/>
              <a:t>. My</a:t>
            </a:r>
          </a:p>
          <a:p>
            <a:r>
              <a:rPr lang="en-AU" dirty="0"/>
              <a:t>r</a:t>
            </a:r>
            <a:r>
              <a:rPr lang="en-AU" dirty="0" smtClean="0"/>
              <a:t>evised belief in the hypothesis</a:t>
            </a:r>
          </a:p>
          <a:p>
            <a:r>
              <a:rPr lang="en-AU" dirty="0"/>
              <a:t>a</a:t>
            </a:r>
            <a:r>
              <a:rPr lang="en-AU" dirty="0" smtClean="0"/>
              <a:t>fter seeing the data.</a:t>
            </a:r>
            <a:endParaRPr lang="en-AU" dirty="0"/>
          </a:p>
        </p:txBody>
      </p:sp>
      <p:sp>
        <p:nvSpPr>
          <p:cNvPr id="15" name="TextBox 14"/>
          <p:cNvSpPr txBox="1"/>
          <p:nvPr/>
        </p:nvSpPr>
        <p:spPr>
          <a:xfrm>
            <a:off x="2046733" y="1776679"/>
            <a:ext cx="4617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P(H): The </a:t>
            </a:r>
            <a:r>
              <a:rPr lang="en-AU" b="1" dirty="0" smtClean="0"/>
              <a:t>prior</a:t>
            </a:r>
            <a:r>
              <a:rPr lang="en-AU" dirty="0" smtClean="0"/>
              <a:t>. My belief in the hypothesis</a:t>
            </a:r>
          </a:p>
          <a:p>
            <a:r>
              <a:rPr lang="en-AU" dirty="0" smtClean="0"/>
              <a:t>before seeing the data.</a:t>
            </a:r>
            <a:endParaRPr lang="en-AU" dirty="0"/>
          </a:p>
        </p:txBody>
      </p:sp>
      <p:sp>
        <p:nvSpPr>
          <p:cNvPr id="16" name="TextBox 15"/>
          <p:cNvSpPr txBox="1"/>
          <p:nvPr/>
        </p:nvSpPr>
        <p:spPr>
          <a:xfrm>
            <a:off x="6664344" y="2252924"/>
            <a:ext cx="4865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P(D|H): The </a:t>
            </a:r>
            <a:r>
              <a:rPr lang="en-AU" b="1" dirty="0" smtClean="0"/>
              <a:t>likelihood</a:t>
            </a:r>
            <a:r>
              <a:rPr lang="en-AU" dirty="0" smtClean="0"/>
              <a:t>. The probability</a:t>
            </a:r>
          </a:p>
          <a:p>
            <a:r>
              <a:rPr lang="en-AU" dirty="0"/>
              <a:t>o</a:t>
            </a:r>
            <a:r>
              <a:rPr lang="en-AU" dirty="0" smtClean="0"/>
              <a:t>f observing the data if my hypothesis is true.</a:t>
            </a:r>
            <a:endParaRPr lang="en-AU" dirty="0"/>
          </a:p>
        </p:txBody>
      </p:sp>
      <p:sp>
        <p:nvSpPr>
          <p:cNvPr id="17" name="TextBox 16"/>
          <p:cNvSpPr txBox="1"/>
          <p:nvPr/>
        </p:nvSpPr>
        <p:spPr>
          <a:xfrm>
            <a:off x="5247051" y="5075190"/>
            <a:ext cx="3980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P(D): The </a:t>
            </a:r>
            <a:r>
              <a:rPr lang="en-AU" b="1" dirty="0" smtClean="0"/>
              <a:t>marginal likelihood</a:t>
            </a:r>
            <a:r>
              <a:rPr lang="en-AU" dirty="0" smtClean="0"/>
              <a:t>. </a:t>
            </a:r>
          </a:p>
          <a:p>
            <a:r>
              <a:rPr lang="en-AU" dirty="0" smtClean="0"/>
              <a:t>The probability of </a:t>
            </a:r>
            <a:r>
              <a:rPr lang="en-AU" dirty="0" smtClean="0"/>
              <a:t>observing the </a:t>
            </a:r>
            <a:r>
              <a:rPr lang="en-AU" dirty="0" smtClean="0"/>
              <a:t>data,</a:t>
            </a:r>
          </a:p>
          <a:p>
            <a:r>
              <a:rPr lang="en-AU" dirty="0" smtClean="0"/>
              <a:t>regardless which hypothesis </a:t>
            </a:r>
            <a:r>
              <a:rPr lang="en-AU" dirty="0" smtClean="0"/>
              <a:t>is true.</a:t>
            </a:r>
            <a:endParaRPr lang="en-AU" dirty="0"/>
          </a:p>
        </p:txBody>
      </p:sp>
      <p:cxnSp>
        <p:nvCxnSpPr>
          <p:cNvPr id="19" name="Straight Arrow Connector 18"/>
          <p:cNvCxnSpPr>
            <a:stCxn id="14" idx="3"/>
            <a:endCxn id="10" idx="1"/>
          </p:cNvCxnSpPr>
          <p:nvPr/>
        </p:nvCxnSpPr>
        <p:spPr>
          <a:xfrm>
            <a:off x="3595751" y="3794451"/>
            <a:ext cx="904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2"/>
            <a:endCxn id="7" idx="1"/>
          </p:cNvCxnSpPr>
          <p:nvPr/>
        </p:nvCxnSpPr>
        <p:spPr>
          <a:xfrm>
            <a:off x="4355539" y="2423010"/>
            <a:ext cx="1649650" cy="1142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2"/>
            <a:endCxn id="9" idx="3"/>
          </p:cNvCxnSpPr>
          <p:nvPr/>
        </p:nvCxnSpPr>
        <p:spPr>
          <a:xfrm flipH="1">
            <a:off x="8302407" y="2899255"/>
            <a:ext cx="794654" cy="665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0"/>
            <a:endCxn id="8" idx="2"/>
          </p:cNvCxnSpPr>
          <p:nvPr/>
        </p:nvCxnSpPr>
        <p:spPr>
          <a:xfrm flipH="1" flipV="1">
            <a:off x="7058088" y="4296195"/>
            <a:ext cx="179252" cy="778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6066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813540" y="2708920"/>
            <a:ext cx="6491136" cy="648000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Introduction to (Bayesian) Statistics</a:t>
            </a:r>
            <a:endParaRPr lang="en-AU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Likelihoods and Bayes Factors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32925" y="6381750"/>
            <a:ext cx="2759075" cy="365125"/>
          </a:xfrm>
        </p:spPr>
        <p:txBody>
          <a:bodyPr/>
          <a:lstStyle/>
          <a:p>
            <a:fld id="{D9C42BCC-44E8-4F98-A8FE-EAF16D8C1E6E}" type="slidenum">
              <a:rPr lang="en-AU" smtClean="0"/>
              <a:t>33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31513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Using likelihood ratios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5" y="1439910"/>
            <a:ext cx="5219700" cy="3976225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Comparing the evidence for two models</a:t>
            </a:r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idx="16"/>
          </p:nvPr>
        </p:nvSpPr>
        <p:spPr>
          <a:xfrm>
            <a:off x="6248400" y="2175808"/>
            <a:ext cx="5220000" cy="228263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The likelihood quantifies the evidence the observed data provide for a hypothesis.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Compare the likelihoods of two competing hypotheses to determine which one is more likely (given the observed data).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Value of likelihood is meaningless by itself.</a:t>
            </a:r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1218458" y="5507696"/>
            <a:ext cx="422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hlinkClick r:id="rId3"/>
              </a:rPr>
              <a:t>https://humburg.shinyapps.io/likelihood/</a:t>
            </a:r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1119660" y="5854306"/>
            <a:ext cx="8058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 smtClean="0"/>
              <a:t>Figure based on </a:t>
            </a:r>
            <a:r>
              <a:rPr lang="en-AU" sz="1400" dirty="0" smtClean="0">
                <a:hlinkClick r:id="rId4"/>
              </a:rPr>
              <a:t>https://alexanderetz.com/2015/04/15/understanding-bayes-a-look-at-the-likelihood/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42360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Updating priors with likelihoods</a:t>
            </a:r>
            <a:endParaRPr lang="en-AU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5" y="1603090"/>
            <a:ext cx="5219700" cy="342275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35</a:t>
            </a:fld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Content Placeholder 6"/>
          <p:cNvSpPr>
            <a:spLocks noGrp="1"/>
          </p:cNvSpPr>
          <p:nvPr>
            <p:ph idx="16"/>
          </p:nvPr>
        </p:nvSpPr>
        <p:spPr>
          <a:xfrm>
            <a:off x="6248400" y="2229597"/>
            <a:ext cx="5220000" cy="20913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</a:t>
            </a:r>
            <a:r>
              <a:rPr lang="en-AU" dirty="0" smtClean="0"/>
              <a:t>rior encodes initial belief in possible parameter values (probability of </a:t>
            </a:r>
            <a:r>
              <a:rPr lang="en-AU" i="1" dirty="0" smtClean="0"/>
              <a:t>Heads</a:t>
            </a:r>
            <a:r>
              <a:rPr lang="en-AU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Likelihood quantifies the plausibility of different hypotheses in light of the available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The two combine to produce an updated set of beliefs, the </a:t>
            </a:r>
            <a:r>
              <a:rPr lang="en-AU" b="1" dirty="0" smtClean="0"/>
              <a:t>posterior</a:t>
            </a:r>
            <a:r>
              <a:rPr lang="en-AU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1071809" y="5318694"/>
            <a:ext cx="4737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hlinkClick r:id="rId3"/>
              </a:rPr>
              <a:t>https://</a:t>
            </a:r>
            <a:r>
              <a:rPr lang="en-AU" dirty="0" smtClean="0">
                <a:hlinkClick r:id="rId3"/>
              </a:rPr>
              <a:t>humburg.shinyapps.io/updating_prior/</a:t>
            </a:r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962125" y="5868118"/>
            <a:ext cx="8058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 smtClean="0"/>
              <a:t>Figure based on </a:t>
            </a:r>
            <a:r>
              <a:rPr lang="en-AU" sz="1400" dirty="0" smtClean="0">
                <a:hlinkClick r:id="rId4"/>
              </a:rPr>
              <a:t>https://alexanderetz.com/2015/04/15/understanding-bayes-a-look-at-the-likelihood/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327829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about the marginal likelihood?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910916"/>
            <a:ext cx="5220000" cy="175072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Can be difficult to compute.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Requires integrating over all possible hypotheses, weighted by their priors.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It is a normalizing constant that can often be avoided.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36</a:t>
            </a:fld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414191"/>
            <a:ext cx="5219700" cy="2936081"/>
          </a:xfrm>
        </p:spPr>
      </p:pic>
    </p:spTree>
    <p:extLst>
      <p:ext uri="{BB962C8B-B14F-4D97-AF65-F5344CB8AC3E}">
        <p14:creationId xmlns:p14="http://schemas.microsoft.com/office/powerpoint/2010/main" val="68718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Bayes Factor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The likelihood ratio compares two point hypotheses.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What if we have more complex hypotheses?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37</a:t>
            </a:fld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894119"/>
            <a:ext cx="5219700" cy="3976225"/>
          </a:xfrm>
        </p:spPr>
      </p:pic>
      <p:sp>
        <p:nvSpPr>
          <p:cNvPr id="9" name="Rectangle 8"/>
          <p:cNvSpPr/>
          <p:nvPr/>
        </p:nvSpPr>
        <p:spPr>
          <a:xfrm>
            <a:off x="3560394" y="5951821"/>
            <a:ext cx="8631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/>
              <a:t>Figure based </a:t>
            </a:r>
            <a:r>
              <a:rPr lang="en-AU" sz="1400" dirty="0" smtClean="0"/>
              <a:t>on </a:t>
            </a:r>
            <a:r>
              <a:rPr lang="en-AU" sz="1400" dirty="0" smtClean="0">
                <a:hlinkClick r:id="rId3"/>
              </a:rPr>
              <a:t>https://alexanderetz.com/2015/08/09/understanding-bayes-visualization-of-bf/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256602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Bayes Factor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1"/>
            <a:ext cx="5220000" cy="307750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The likelihood ratio compares two point hypotheses.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What if we have more complex hypotheses?</a:t>
            </a:r>
          </a:p>
          <a:p>
            <a:pPr marL="1085850" lvl="1" indent="-285750">
              <a:buFont typeface="Arial" panose="020B0604020202020204" pitchFamily="34" charset="0"/>
              <a:buChar char="•"/>
            </a:pPr>
            <a:r>
              <a:rPr lang="en-AU" dirty="0" smtClean="0"/>
              <a:t>The coin is fair </a:t>
            </a:r>
            <a:r>
              <a:rPr lang="en-AU" i="1" dirty="0" smtClean="0"/>
              <a:t>vs </a:t>
            </a:r>
            <a:r>
              <a:rPr lang="en-AU" dirty="0" smtClean="0"/>
              <a:t>it isn’t fair</a:t>
            </a:r>
          </a:p>
          <a:p>
            <a:pPr marL="1085850" lvl="1" indent="-285750">
              <a:buFont typeface="Arial" panose="020B0604020202020204" pitchFamily="34" charset="0"/>
              <a:buChar char="•"/>
            </a:pPr>
            <a:r>
              <a:rPr lang="en-AU" dirty="0" smtClean="0"/>
              <a:t>If the coin is biased, how likely are all the possible probabilities for </a:t>
            </a:r>
            <a:r>
              <a:rPr lang="en-AU" i="1" dirty="0" smtClean="0"/>
              <a:t>heads</a:t>
            </a:r>
            <a:r>
              <a:rPr lang="en-AU" dirty="0" smtClean="0"/>
              <a:t>?</a:t>
            </a:r>
          </a:p>
          <a:p>
            <a:pPr marL="1085850" lvl="1" indent="-285750">
              <a:buFont typeface="Arial" panose="020B0604020202020204" pitchFamily="34" charset="0"/>
              <a:buChar char="•"/>
            </a:pPr>
            <a:r>
              <a:rPr lang="en-AU" dirty="0" smtClean="0"/>
              <a:t>Compare the likelihood that the coin is fair to the </a:t>
            </a:r>
            <a:r>
              <a:rPr lang="en-AU" b="1" dirty="0" smtClean="0"/>
              <a:t>average</a:t>
            </a:r>
            <a:r>
              <a:rPr lang="en-AU" b="1" i="1" dirty="0" smtClean="0"/>
              <a:t> </a:t>
            </a:r>
            <a:r>
              <a:rPr lang="en-AU" dirty="0" smtClean="0"/>
              <a:t>of the likelihoods corresponding to all possible values of P</a:t>
            </a:r>
            <a:r>
              <a:rPr lang="en-AU" i="1" dirty="0" smtClean="0"/>
              <a:t>(heads) </a:t>
            </a:r>
            <a:r>
              <a:rPr lang="en-AU" b="1" dirty="0" smtClean="0"/>
              <a:t>weighted</a:t>
            </a:r>
            <a:r>
              <a:rPr lang="en-AU" i="1" dirty="0" smtClean="0"/>
              <a:t> </a:t>
            </a:r>
            <a:r>
              <a:rPr lang="en-AU" dirty="0" smtClean="0"/>
              <a:t>by their priors.</a:t>
            </a:r>
          </a:p>
          <a:p>
            <a:pPr marL="1085850" lvl="1" indent="-285750">
              <a:buFont typeface="Arial" panose="020B0604020202020204" pitchFamily="34" charset="0"/>
              <a:buChar char="•"/>
            </a:pPr>
            <a:endParaRPr lang="en-AU" b="1" dirty="0"/>
          </a:p>
          <a:p>
            <a:endParaRPr lang="en-AU" b="1" dirty="0" smtClean="0"/>
          </a:p>
          <a:p>
            <a:endParaRPr lang="en-AU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38</a:t>
            </a:fld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645217"/>
            <a:ext cx="5219700" cy="4474028"/>
          </a:xfrm>
        </p:spPr>
      </p:pic>
      <p:sp>
        <p:nvSpPr>
          <p:cNvPr id="10" name="Rectangle 9"/>
          <p:cNvSpPr/>
          <p:nvPr/>
        </p:nvSpPr>
        <p:spPr>
          <a:xfrm>
            <a:off x="3560394" y="5951821"/>
            <a:ext cx="8631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 smtClean="0"/>
              <a:t>Figure taken from </a:t>
            </a:r>
            <a:r>
              <a:rPr lang="en-AU" sz="1400" dirty="0" smtClean="0">
                <a:hlinkClick r:id="rId3"/>
              </a:rPr>
              <a:t>https://alexanderetz.com/2015/08/09/understanding-bayes-visualization-of-bf/</a:t>
            </a:r>
            <a:endParaRPr lang="en-AU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116645" y="5170086"/>
            <a:ext cx="4583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hlinkClick r:id="rId4"/>
              </a:rPr>
              <a:t>https://humburg.shinyapps.io/bayes_factor</a:t>
            </a:r>
            <a:r>
              <a:rPr lang="en-AU" dirty="0" smtClean="0">
                <a:hlinkClick r:id="rId4"/>
              </a:rPr>
              <a:t>/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425490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Bayes Factor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Bayes factors quantify relative weight of evidence.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Can be used to decide in favour of one hypothesis over another based on evidence provided by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Will converge to either 0 or ∞, depending on which hypothesis is true.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Beware small samples!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39</a:t>
            </a:fld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6"/>
            <p:extLst>
              <p:ext uri="{D42A27DB-BD31-4B8C-83A1-F6EECF244321}">
                <p14:modId xmlns:p14="http://schemas.microsoft.com/office/powerpoint/2010/main" val="2310483416"/>
              </p:ext>
            </p:extLst>
          </p:nvPr>
        </p:nvGraphicFramePr>
        <p:xfrm>
          <a:off x="6248400" y="1619250"/>
          <a:ext cx="52197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9850">
                  <a:extLst>
                    <a:ext uri="{9D8B030D-6E8A-4147-A177-3AD203B41FA5}">
                      <a16:colId xmlns:a16="http://schemas.microsoft.com/office/drawing/2014/main" val="996537443"/>
                    </a:ext>
                  </a:extLst>
                </a:gridCol>
                <a:gridCol w="2609850">
                  <a:extLst>
                    <a:ext uri="{9D8B030D-6E8A-4147-A177-3AD203B41FA5}">
                      <a16:colId xmlns:a16="http://schemas.microsoft.com/office/drawing/2014/main" val="2823347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Bayes Factor (H1/H0)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Strength of evidence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054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&lt; 1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 smtClean="0"/>
                        <a:t>Evidence favours null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320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1 - 3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 smtClean="0"/>
                        <a:t>Barely worth mentioning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592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3 - 10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 smtClean="0"/>
                        <a:t>Substantial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096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10 - 30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 smtClean="0"/>
                        <a:t>Strong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3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30 - 100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 smtClean="0"/>
                        <a:t>Very strong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670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&gt; 100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 smtClean="0"/>
                        <a:t>Decisive</a:t>
                      </a:r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443752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21850" y="5776631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Does this remind you of anything?</a:t>
            </a:r>
            <a:endParaRPr lang="en-AU" dirty="0"/>
          </a:p>
        </p:txBody>
      </p:sp>
      <p:sp>
        <p:nvSpPr>
          <p:cNvPr id="10" name="Down Arrow 9"/>
          <p:cNvSpPr/>
          <p:nvPr/>
        </p:nvSpPr>
        <p:spPr>
          <a:xfrm rot="10800000">
            <a:off x="8548777" y="4500230"/>
            <a:ext cx="491706" cy="10120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630" y="1487520"/>
            <a:ext cx="2960000" cy="41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16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FACULTY RESEARCH OFFICE | HUMAN SCIENCES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pPr/>
              <a:t>4</a:t>
            </a:fld>
            <a:endParaRPr lang="en-AU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89" r="-40189"/>
          <a:stretch/>
        </p:blipFill>
        <p:spPr/>
      </p:pic>
    </p:spTree>
    <p:extLst>
      <p:ext uri="{BB962C8B-B14F-4D97-AF65-F5344CB8AC3E}">
        <p14:creationId xmlns:p14="http://schemas.microsoft.com/office/powerpoint/2010/main" val="232980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Using JASP</a:t>
            </a:r>
            <a:endParaRPr lang="en-AU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A quick tour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347200" y="6381750"/>
            <a:ext cx="2844800" cy="365125"/>
          </a:xfrm>
        </p:spPr>
        <p:txBody>
          <a:bodyPr/>
          <a:lstStyle/>
          <a:p>
            <a:fld id="{D9C42BCC-44E8-4F98-A8FE-EAF16D8C1E6E}" type="slidenum">
              <a:rPr lang="en-AU" smtClean="0"/>
              <a:t>40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293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Download and install JASP</a:t>
            </a:r>
            <a:endParaRPr lang="en-AU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5103" y="1619250"/>
            <a:ext cx="7851007" cy="4525963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2760452" y="1475117"/>
            <a:ext cx="1768415" cy="5003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/>
          <p:cNvSpPr/>
          <p:nvPr/>
        </p:nvSpPr>
        <p:spPr>
          <a:xfrm>
            <a:off x="4856672" y="4994694"/>
            <a:ext cx="5382883" cy="115051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497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Open JASP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1870" y="1619250"/>
            <a:ext cx="6557472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Bayesian Hypothesis Testing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Examples in JASP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5841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Download data</a:t>
            </a:r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 smtClean="0"/>
              <a:t>Coin toss data</a:t>
            </a:r>
          </a:p>
          <a:p>
            <a:pPr lvl="1"/>
            <a:r>
              <a:rPr lang="en-AU" dirty="0" smtClean="0">
                <a:hlinkClick r:id="rId2"/>
              </a:rPr>
              <a:t>https://tinyurl.com/y8ro4ysf</a:t>
            </a:r>
            <a:endParaRPr lang="en-AU" dirty="0" smtClean="0"/>
          </a:p>
          <a:p>
            <a:r>
              <a:rPr lang="en-AU" dirty="0" smtClean="0"/>
              <a:t>Large coin toss data</a:t>
            </a:r>
          </a:p>
          <a:p>
            <a:pPr lvl="1"/>
            <a:r>
              <a:rPr lang="en-AU" dirty="0" smtClean="0">
                <a:hlinkClick r:id="rId3"/>
              </a:rPr>
              <a:t>https://tinyurl.com/y74hwe3u</a:t>
            </a:r>
            <a:endParaRPr lang="en-AU" dirty="0" smtClean="0"/>
          </a:p>
          <a:p>
            <a:r>
              <a:rPr lang="en-AU" dirty="0" smtClean="0"/>
              <a:t>Gap minder traffic death data</a:t>
            </a:r>
          </a:p>
          <a:p>
            <a:pPr lvl="1"/>
            <a:r>
              <a:rPr lang="en-AU" dirty="0" smtClean="0">
                <a:hlinkClick r:id="rId4"/>
              </a:rPr>
              <a:t>https://tinyurl.com/y8zz27rr</a:t>
            </a:r>
            <a:endParaRPr lang="en-AU" dirty="0" smtClean="0"/>
          </a:p>
          <a:p>
            <a:r>
              <a:rPr lang="en-AU" dirty="0" smtClean="0"/>
              <a:t>Weight perception data</a:t>
            </a:r>
          </a:p>
          <a:p>
            <a:pPr lvl="1"/>
            <a:r>
              <a:rPr lang="en-AU" smtClean="0">
                <a:hlinkClick r:id="rId5"/>
              </a:rPr>
              <a:t>https://tinyurl.com/ydfr8nlw</a:t>
            </a:r>
            <a:endParaRPr lang="en-AU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46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FACULTY RESEARCH OFFICE | HUMAN SCIENCES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5</a:t>
            </a:fld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200" r="-29200"/>
          <a:stretch/>
        </p:blipFill>
        <p:spPr/>
      </p:pic>
    </p:spTree>
    <p:extLst>
      <p:ext uri="{BB962C8B-B14F-4D97-AF65-F5344CB8AC3E}">
        <p14:creationId xmlns:p14="http://schemas.microsoft.com/office/powerpoint/2010/main" val="260595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FACULTY RESEARCH OFFICE | HUMAN SCIENCES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6</a:t>
            </a:fld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420" r="-117420"/>
          <a:stretch/>
        </p:blipFill>
        <p:spPr/>
      </p:pic>
    </p:spTree>
    <p:extLst>
      <p:ext uri="{BB962C8B-B14F-4D97-AF65-F5344CB8AC3E}">
        <p14:creationId xmlns:p14="http://schemas.microsoft.com/office/powerpoint/2010/main" val="1203013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891177" y="2708920"/>
            <a:ext cx="6430751" cy="648000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Introduction to (Bayesian) Statistics</a:t>
            </a:r>
            <a:endParaRPr lang="en-AU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Probability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347200" y="6381750"/>
            <a:ext cx="2844800" cy="365125"/>
          </a:xfrm>
        </p:spPr>
        <p:txBody>
          <a:bodyPr/>
          <a:lstStyle/>
          <a:p>
            <a:fld id="{D9C42BCC-44E8-4F98-A8FE-EAF16D8C1E6E}" type="slidenum">
              <a:rPr lang="en-AU" smtClean="0"/>
              <a:t>7</a:t>
            </a:fld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729" y="3794071"/>
            <a:ext cx="2147258" cy="195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47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is Probability?</a:t>
            </a:r>
            <a:endParaRPr lang="en-AU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5" y="1924844"/>
            <a:ext cx="5219700" cy="3914775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The Frequentist view</a:t>
            </a:r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AU" dirty="0" smtClean="0"/>
              <a:t>Probability is an objective characteristic of physical processes. </a:t>
            </a:r>
          </a:p>
          <a:p>
            <a:endParaRPr lang="en-AU" dirty="0"/>
          </a:p>
          <a:p>
            <a:r>
              <a:rPr lang="en-AU" dirty="0" smtClean="0"/>
              <a:t>The probability of a particular outcome is defined as its relative frequency when the process is invoked repeatedly.</a:t>
            </a:r>
            <a:endParaRPr lang="en-A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305" y="3517596"/>
            <a:ext cx="3112648" cy="291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0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Frequentist Statistics</a:t>
            </a:r>
            <a:endParaRPr lang="en-AU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5" y="1386964"/>
            <a:ext cx="5219700" cy="391477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FACULTY RESEARCH OFFICE | HUMAN SCIENCES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t>9</a:t>
            </a:fld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 smtClean="0"/>
              <a:t>Experiments and Hypotheses</a:t>
            </a:r>
            <a:endParaRPr lang="en-AU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527243"/>
            <a:ext cx="5219700" cy="3634216"/>
          </a:xfrm>
        </p:spPr>
      </p:pic>
      <p:sp>
        <p:nvSpPr>
          <p:cNvPr id="14" name="Content Placeholder 7"/>
          <p:cNvSpPr txBox="1">
            <a:spLocks/>
          </p:cNvSpPr>
          <p:nvPr/>
        </p:nvSpPr>
        <p:spPr>
          <a:xfrm>
            <a:off x="6248400" y="5301739"/>
            <a:ext cx="5220000" cy="844224"/>
          </a:xfrm>
          <a:prstGeom prst="rect">
            <a:avLst/>
          </a:prstGeom>
        </p:spPr>
        <p:txBody>
          <a:bodyPr vert="horz" lIns="0" tIns="0" rIns="0" bIns="0" numCol="1" spcCol="14400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A Hypothesis is not repeatable. No probability can be attached to it. </a:t>
            </a:r>
            <a:endParaRPr lang="en-AU" dirty="0"/>
          </a:p>
        </p:txBody>
      </p:sp>
      <p:sp>
        <p:nvSpPr>
          <p:cNvPr id="15" name="Content Placeholder 7"/>
          <p:cNvSpPr txBox="1">
            <a:spLocks/>
          </p:cNvSpPr>
          <p:nvPr/>
        </p:nvSpPr>
        <p:spPr>
          <a:xfrm>
            <a:off x="720000" y="5301739"/>
            <a:ext cx="5220000" cy="844224"/>
          </a:xfrm>
          <a:prstGeom prst="rect">
            <a:avLst/>
          </a:prstGeom>
        </p:spPr>
        <p:txBody>
          <a:bodyPr vert="horz" lIns="0" tIns="0" rIns="0" bIns="0" numCol="1" spcCol="14400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Georgia" panose="02040502050405020303" pitchFamily="18" charset="0"/>
              <a:buChar char="―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An experiment is a repeatable procedure. </a:t>
            </a:r>
            <a:r>
              <a:rPr lang="en-AU" dirty="0"/>
              <a:t>P</a:t>
            </a:r>
            <a:r>
              <a:rPr lang="en-AU" dirty="0" smtClean="0"/>
              <a:t>robabilities can be used to describe its outcome.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2313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C UNI BASIC_Round 1 Draft for feedback">
  <a:themeElements>
    <a:clrScheme name="MQU Colours">
      <a:dk1>
        <a:sysClr val="windowText" lastClr="000000"/>
      </a:dk1>
      <a:lt1>
        <a:sysClr val="window" lastClr="FFFFFF"/>
      </a:lt1>
      <a:dk2>
        <a:srgbClr val="D6D2C4"/>
      </a:dk2>
      <a:lt2>
        <a:srgbClr val="E6E4DC"/>
      </a:lt2>
      <a:accent1>
        <a:srgbClr val="A6192E"/>
      </a:accent1>
      <a:accent2>
        <a:srgbClr val="76232F"/>
      </a:accent2>
      <a:accent3>
        <a:srgbClr val="D6001C"/>
      </a:accent3>
      <a:accent4>
        <a:srgbClr val="C6007E"/>
      </a:accent4>
      <a:accent5>
        <a:srgbClr val="80225F"/>
      </a:accent5>
      <a:accent6>
        <a:srgbClr val="373A36"/>
      </a:accent6>
      <a:hlink>
        <a:srgbClr val="A6192E"/>
      </a:hlink>
      <a:folHlink>
        <a:srgbClr val="954F72"/>
      </a:folHlink>
    </a:clrScheme>
    <a:fontScheme name="MQ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 16x9 Template _2016.potx" id="{125E643F-61E8-434A-83A2-6285A785939C}" vid="{C2B616D7-CC77-413F-9557-31813D9600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8427</TotalTime>
  <Words>1334</Words>
  <Application>Microsoft Office PowerPoint</Application>
  <PresentationFormat>Widescreen</PresentationFormat>
  <Paragraphs>286</Paragraphs>
  <Slides>44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Cambria Math</vt:lpstr>
      <vt:lpstr>Georgia</vt:lpstr>
      <vt:lpstr>Wingdings</vt:lpstr>
      <vt:lpstr>MAC UNI BASIC_Round 1 Draft for feedback</vt:lpstr>
      <vt:lpstr>Worksheet</vt:lpstr>
      <vt:lpstr>Bayesian Hypothesis Testing</vt:lpstr>
      <vt:lpstr>Welcome</vt:lpstr>
      <vt:lpstr>Overview</vt:lpstr>
      <vt:lpstr>PowerPoint Presentation</vt:lpstr>
      <vt:lpstr>PowerPoint Presentation</vt:lpstr>
      <vt:lpstr>PowerPoint Presentation</vt:lpstr>
      <vt:lpstr>Introduction to (Bayesian) Statistics</vt:lpstr>
      <vt:lpstr>What is Probability?</vt:lpstr>
      <vt:lpstr>Frequentist Statistics</vt:lpstr>
      <vt:lpstr>What is Probability?</vt:lpstr>
      <vt:lpstr>Bayesian Statistics</vt:lpstr>
      <vt:lpstr>Introduction to (Bayesian) Statistics</vt:lpstr>
      <vt:lpstr>Let’s roll two dice…</vt:lpstr>
      <vt:lpstr>36 different rolls…</vt:lpstr>
      <vt:lpstr>PowerPoint Presentation</vt:lpstr>
      <vt:lpstr>PowerPoint Presentation</vt:lpstr>
      <vt:lpstr>“Roll a 5”</vt:lpstr>
      <vt:lpstr>A: “At least one die shows a 3”</vt:lpstr>
      <vt:lpstr>B: “Roll is even”</vt:lpstr>
      <vt:lpstr>PowerPoint Presentation</vt:lpstr>
      <vt:lpstr>PowerPoint Presentation</vt:lpstr>
      <vt:lpstr>Let’s check that!</vt:lpstr>
      <vt:lpstr>Let’s check that!</vt:lpstr>
      <vt:lpstr>Introduction to (Bayesian) Statistics</vt:lpstr>
      <vt:lpstr>Bayes’ Rule</vt:lpstr>
      <vt:lpstr>Hypotheses and Data</vt:lpstr>
      <vt:lpstr>Hypotheses and Data</vt:lpstr>
      <vt:lpstr>The posterior</vt:lpstr>
      <vt:lpstr>The prior</vt:lpstr>
      <vt:lpstr>The likelihood</vt:lpstr>
      <vt:lpstr>The marginal</vt:lpstr>
      <vt:lpstr>Using data to revise beliefs</vt:lpstr>
      <vt:lpstr>Introduction to (Bayesian) Statistics</vt:lpstr>
      <vt:lpstr>Using likelihood ratios</vt:lpstr>
      <vt:lpstr>Updating priors with likelihoods</vt:lpstr>
      <vt:lpstr>What about the marginal likelihood?</vt:lpstr>
      <vt:lpstr>Bayes Factor</vt:lpstr>
      <vt:lpstr>Bayes Factor</vt:lpstr>
      <vt:lpstr>Bayes Factor</vt:lpstr>
      <vt:lpstr>Using JASP</vt:lpstr>
      <vt:lpstr>Download and install JASP</vt:lpstr>
      <vt:lpstr>Open JASP</vt:lpstr>
      <vt:lpstr>Bayesian Hypothesis Testing</vt:lpstr>
      <vt:lpstr>Download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</dc:title>
  <dc:creator>Rita</dc:creator>
  <cp:lastModifiedBy>Peter Humburg</cp:lastModifiedBy>
  <cp:revision>205</cp:revision>
  <cp:lastPrinted>2016-10-17T01:23:38Z</cp:lastPrinted>
  <dcterms:created xsi:type="dcterms:W3CDTF">2016-08-31T01:19:01Z</dcterms:created>
  <dcterms:modified xsi:type="dcterms:W3CDTF">2018-09-20T04:30:49Z</dcterms:modified>
</cp:coreProperties>
</file>